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24" r:id="rId1"/>
  </p:sldMasterIdLst>
  <p:notesMasterIdLst>
    <p:notesMasterId r:id="rId65"/>
  </p:notesMasterIdLst>
  <p:sldIdLst>
    <p:sldId id="257" r:id="rId2"/>
    <p:sldId id="353" r:id="rId3"/>
    <p:sldId id="360" r:id="rId4"/>
    <p:sldId id="275" r:id="rId5"/>
    <p:sldId id="276" r:id="rId6"/>
    <p:sldId id="280" r:id="rId7"/>
    <p:sldId id="283" r:id="rId8"/>
    <p:sldId id="284" r:id="rId9"/>
    <p:sldId id="298" r:id="rId10"/>
    <p:sldId id="362" r:id="rId11"/>
    <p:sldId id="363" r:id="rId12"/>
    <p:sldId id="401" r:id="rId13"/>
    <p:sldId id="402" r:id="rId14"/>
    <p:sldId id="403" r:id="rId15"/>
    <p:sldId id="364" r:id="rId16"/>
    <p:sldId id="413" r:id="rId17"/>
    <p:sldId id="365" r:id="rId18"/>
    <p:sldId id="366" r:id="rId19"/>
    <p:sldId id="370" r:id="rId20"/>
    <p:sldId id="367" r:id="rId21"/>
    <p:sldId id="400" r:id="rId22"/>
    <p:sldId id="393" r:id="rId23"/>
    <p:sldId id="369" r:id="rId24"/>
    <p:sldId id="374" r:id="rId25"/>
    <p:sldId id="273" r:id="rId26"/>
    <p:sldId id="355" r:id="rId27"/>
    <p:sldId id="356" r:id="rId28"/>
    <p:sldId id="357" r:id="rId29"/>
    <p:sldId id="358" r:id="rId30"/>
    <p:sldId id="263" r:id="rId31"/>
    <p:sldId id="375" r:id="rId32"/>
    <p:sldId id="376" r:id="rId33"/>
    <p:sldId id="414" r:id="rId34"/>
    <p:sldId id="377" r:id="rId35"/>
    <p:sldId id="381" r:id="rId36"/>
    <p:sldId id="415" r:id="rId37"/>
    <p:sldId id="410" r:id="rId38"/>
    <p:sldId id="382" r:id="rId39"/>
    <p:sldId id="383" r:id="rId40"/>
    <p:sldId id="386" r:id="rId41"/>
    <p:sldId id="388" r:id="rId42"/>
    <p:sldId id="385" r:id="rId43"/>
    <p:sldId id="387" r:id="rId44"/>
    <p:sldId id="394" r:id="rId45"/>
    <p:sldId id="395" r:id="rId46"/>
    <p:sldId id="396" r:id="rId47"/>
    <p:sldId id="404" r:id="rId48"/>
    <p:sldId id="405" r:id="rId49"/>
    <p:sldId id="406" r:id="rId50"/>
    <p:sldId id="389" r:id="rId51"/>
    <p:sldId id="390" r:id="rId52"/>
    <p:sldId id="392" r:id="rId53"/>
    <p:sldId id="397" r:id="rId54"/>
    <p:sldId id="398" r:id="rId55"/>
    <p:sldId id="399" r:id="rId56"/>
    <p:sldId id="411" r:id="rId57"/>
    <p:sldId id="407" r:id="rId58"/>
    <p:sldId id="408" r:id="rId59"/>
    <p:sldId id="409" r:id="rId60"/>
    <p:sldId id="339" r:id="rId61"/>
    <p:sldId id="372" r:id="rId62"/>
    <p:sldId id="371" r:id="rId63"/>
    <p:sldId id="329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110" d="100"/>
          <a:sy n="110" d="100"/>
        </p:scale>
        <p:origin x="16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1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ADE306-36B6-4755-818D-75FD09B0CB26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CC2440-EC42-4279-B52C-48841221DFD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ka-GE" sz="2400" b="1" dirty="0" smtClean="0"/>
            <a:t>      </a:t>
          </a:r>
        </a:p>
        <a:p>
          <a:pPr algn="ctr" rtl="0"/>
          <a:r>
            <a:rPr lang="ka-GE" sz="2400" b="1" dirty="0" smtClean="0"/>
            <a:t> სოციალური და ჯანდაცვის სამსახური</a:t>
          </a:r>
          <a:r>
            <a:rPr lang="en-US" sz="2400" b="1" dirty="0" smtClean="0">
              <a:latin typeface="AcadMtavr" pitchFamily="2" charset="0"/>
            </a:rPr>
            <a:t/>
          </a:r>
          <a:br>
            <a:rPr lang="en-US" sz="2400" b="1" dirty="0" smtClean="0">
              <a:latin typeface="AcadMtavr" pitchFamily="2" charset="0"/>
            </a:rPr>
          </a:br>
          <a:r>
            <a:rPr lang="en-US" sz="2800" b="1" dirty="0" smtClean="0">
              <a:latin typeface="AcadMtavr" pitchFamily="2" charset="0"/>
            </a:rPr>
            <a:t>             </a:t>
          </a:r>
          <a:endParaRPr lang="ru-RU" sz="2400" b="1" dirty="0"/>
        </a:p>
      </dgm:t>
    </dgm:pt>
    <dgm:pt modelId="{2B4B9347-4ED1-4CB2-8948-E695280EC631}" type="parTrans" cxnId="{AF0170F3-8A85-4336-A067-C927D00003CB}">
      <dgm:prSet/>
      <dgm:spPr/>
      <dgm:t>
        <a:bodyPr/>
        <a:lstStyle/>
        <a:p>
          <a:endParaRPr lang="ru-RU"/>
        </a:p>
      </dgm:t>
    </dgm:pt>
    <dgm:pt modelId="{7B162DF8-EEC8-430F-A2EF-1974226FD5E1}" type="sibTrans" cxnId="{AF0170F3-8A85-4336-A067-C927D00003CB}">
      <dgm:prSet/>
      <dgm:spPr/>
      <dgm:t>
        <a:bodyPr/>
        <a:lstStyle/>
        <a:p>
          <a:endParaRPr lang="ru-RU"/>
        </a:p>
      </dgm:t>
    </dgm:pt>
    <dgm:pt modelId="{012CB7C6-B40F-4CC5-8FC0-FAE2DDFDD30F}" type="pres">
      <dgm:prSet presAssocID="{A0ADE306-36B6-4755-818D-75FD09B0CB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127FDD-A137-4017-9895-023034FF41FA}" type="pres">
      <dgm:prSet presAssocID="{A4CC2440-EC42-4279-B52C-48841221DFD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0170F3-8A85-4336-A067-C927D00003CB}" srcId="{A0ADE306-36B6-4755-818D-75FD09B0CB26}" destId="{A4CC2440-EC42-4279-B52C-48841221DFDA}" srcOrd="0" destOrd="0" parTransId="{2B4B9347-4ED1-4CB2-8948-E695280EC631}" sibTransId="{7B162DF8-EEC8-430F-A2EF-1974226FD5E1}"/>
    <dgm:cxn modelId="{B942A163-9547-4A51-8228-8AD4D68B9F7B}" type="presOf" srcId="{A4CC2440-EC42-4279-B52C-48841221DFDA}" destId="{27127FDD-A137-4017-9895-023034FF41FA}" srcOrd="0" destOrd="0" presId="urn:microsoft.com/office/officeart/2005/8/layout/vList2"/>
    <dgm:cxn modelId="{044A5661-B516-4727-B05E-BAFBA08F59D4}" type="presOf" srcId="{A0ADE306-36B6-4755-818D-75FD09B0CB26}" destId="{012CB7C6-B40F-4CC5-8FC0-FAE2DDFDD30F}" srcOrd="0" destOrd="0" presId="urn:microsoft.com/office/officeart/2005/8/layout/vList2"/>
    <dgm:cxn modelId="{87C4BF55-19A2-4EF1-B8E4-CB83DBD994FA}" type="presParOf" srcId="{012CB7C6-B40F-4CC5-8FC0-FAE2DDFDD30F}" destId="{27127FDD-A137-4017-9895-023034FF41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43C322-9CA4-4A05-8507-55A481BA21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15F2FB-FA17-4305-9CAF-9F26A23D4E3C}" type="pres">
      <dgm:prSet presAssocID="{F443C322-9CA4-4A05-8507-55A481BA21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2F48DA53-B1E7-4837-97A2-555D6A4A02F1}" type="presOf" srcId="{F443C322-9CA4-4A05-8507-55A481BA2173}" destId="{4815F2FB-FA17-4305-9CAF-9F26A23D4E3C}" srcOrd="0" destOrd="0" presId="urn:microsoft.com/office/officeart/2005/8/layout/vList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A8C339-700F-49B5-9855-A050728CAC39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43B3FB-1A89-4AF0-BCB2-50BBA9499408}">
      <dgm:prSet custT="1"/>
      <dgm:spPr/>
      <dgm:t>
        <a:bodyPr/>
        <a:lstStyle/>
        <a:p>
          <a:pPr algn="l" rtl="0"/>
          <a:r>
            <a:rPr lang="ka-GE" sz="6500" b="1" dirty="0" smtClean="0"/>
            <a:t>      </a:t>
          </a:r>
          <a:r>
            <a:rPr lang="ka-GE" sz="3200" b="1" smtClean="0"/>
            <a:t>მადლობა  ყურადღებისთვის!</a:t>
          </a:r>
          <a:endParaRPr lang="ru-RU" sz="3200" dirty="0"/>
        </a:p>
      </dgm:t>
    </dgm:pt>
    <dgm:pt modelId="{0D8F41FC-A4EE-4301-8E88-E1FA5E7CF758}" type="parTrans" cxnId="{2ADCEAD8-DE55-4251-B0A8-CCF29BF93710}">
      <dgm:prSet/>
      <dgm:spPr/>
      <dgm:t>
        <a:bodyPr/>
        <a:lstStyle/>
        <a:p>
          <a:endParaRPr lang="ru-RU"/>
        </a:p>
      </dgm:t>
    </dgm:pt>
    <dgm:pt modelId="{9C96133D-A0B4-4A60-947B-F7FCE91F29F0}" type="sibTrans" cxnId="{2ADCEAD8-DE55-4251-B0A8-CCF29BF93710}">
      <dgm:prSet/>
      <dgm:spPr/>
      <dgm:t>
        <a:bodyPr/>
        <a:lstStyle/>
        <a:p>
          <a:endParaRPr lang="ru-RU"/>
        </a:p>
      </dgm:t>
    </dgm:pt>
    <dgm:pt modelId="{19AB66DC-A635-458E-BD1F-736126D066AC}" type="pres">
      <dgm:prSet presAssocID="{D3A8C339-700F-49B5-9855-A050728CAC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94357B-84B6-4319-8DE4-159EADD4AB38}" type="pres">
      <dgm:prSet presAssocID="{B343B3FB-1A89-4AF0-BCB2-50BBA9499408}" presName="parentText" presStyleLbl="node1" presStyleIdx="0" presStyleCnt="1" custScaleY="168701" custLinFactNeighborX="968" custLinFactNeighborY="-864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954446-5B51-4B61-995C-DBC1E7AEEA10}" type="presOf" srcId="{B343B3FB-1A89-4AF0-BCB2-50BBA9499408}" destId="{7294357B-84B6-4319-8DE4-159EADD4AB38}" srcOrd="0" destOrd="0" presId="urn:microsoft.com/office/officeart/2005/8/layout/vList2"/>
    <dgm:cxn modelId="{2ADCEAD8-DE55-4251-B0A8-CCF29BF93710}" srcId="{D3A8C339-700F-49B5-9855-A050728CAC39}" destId="{B343B3FB-1A89-4AF0-BCB2-50BBA9499408}" srcOrd="0" destOrd="0" parTransId="{0D8F41FC-A4EE-4301-8E88-E1FA5E7CF758}" sibTransId="{9C96133D-A0B4-4A60-947B-F7FCE91F29F0}"/>
    <dgm:cxn modelId="{56756B89-B430-4947-A8C3-05F0748A471A}" type="presOf" srcId="{D3A8C339-700F-49B5-9855-A050728CAC39}" destId="{19AB66DC-A635-458E-BD1F-736126D066AC}" srcOrd="0" destOrd="0" presId="urn:microsoft.com/office/officeart/2005/8/layout/vList2"/>
    <dgm:cxn modelId="{580BEA0D-CDA4-4EF1-B3BC-8FE3A4A79054}" type="presParOf" srcId="{19AB66DC-A635-458E-BD1F-736126D066AC}" destId="{7294357B-84B6-4319-8DE4-159EADD4AB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3860F-6244-4D6B-9522-80E4762D0153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837BF-56F2-42AB-8F3B-3AD2646B5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7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1D2F9-AB96-429F-8A58-49ADFBA0B0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6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1D2F9-AB96-429F-8A58-49ADFBA0B0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51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837BF-56F2-42AB-8F3B-3AD2646B55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2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2C32B-277D-4241-A2DD-64D7316441C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7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info@gori.gov.ge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youtube.com/channel/UCx8l4cbgI_aSkXif31VU9Pw?view_as=subscriber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://www.youtub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://www.gori.gov.ge/" TargetMode="External"/><Relationship Id="rId4" Type="http://schemas.openxmlformats.org/officeDocument/2006/relationships/hyperlink" Target="https://www.facebook.com/CityHallofGori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g"/><Relationship Id="rId4" Type="http://schemas.openxmlformats.org/officeDocument/2006/relationships/image" Target="../media/image14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hyperlink" Target="mailto:info@gori.gov.ge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91000"/>
            <a:ext cx="8001000" cy="4267200"/>
          </a:xfrm>
        </p:spPr>
        <p:txBody>
          <a:bodyPr>
            <a:normAutofit/>
          </a:bodyPr>
          <a:lstStyle/>
          <a:p>
            <a:r>
              <a:rPr lang="ka-GE" sz="4000" dirty="0" smtClean="0"/>
              <a:t/>
            </a:r>
            <a:br>
              <a:rPr lang="ka-GE" sz="4000" dirty="0" smtClean="0"/>
            </a:b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3400"/>
            <a:ext cx="9144000" cy="32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altLang="en-US" sz="4000" dirty="0" smtClean="0">
                <a:solidFill>
                  <a:srgbClr val="FFFFFF"/>
                </a:solidFill>
                <a:latin typeface="Sylfaen" pitchFamily="18" charset="0"/>
              </a:rPr>
              <a:t>გორის მუნიციპალიტეტის მერია</a:t>
            </a:r>
          </a:p>
          <a:p>
            <a:pPr algn="ctr"/>
            <a:endParaRPr lang="ka-GE" altLang="en-US" sz="4000" dirty="0" smtClean="0">
              <a:solidFill>
                <a:srgbClr val="FFFFFF"/>
              </a:solidFill>
              <a:latin typeface="Sylfaen" pitchFamily="18" charset="0"/>
            </a:endParaRPr>
          </a:p>
          <a:p>
            <a:pPr algn="ctr"/>
            <a:r>
              <a:rPr lang="en-US" altLang="en-US" sz="4000" dirty="0" err="1" smtClean="0">
                <a:solidFill>
                  <a:srgbClr val="FFFFFF"/>
                </a:solidFill>
                <a:latin typeface="Sylfaen" pitchFamily="18" charset="0"/>
              </a:rPr>
              <a:t>Gori</a:t>
            </a:r>
            <a:r>
              <a:rPr lang="en-US" altLang="en-US" sz="4000" dirty="0" smtClean="0">
                <a:solidFill>
                  <a:srgbClr val="FFFFFF"/>
                </a:solidFill>
                <a:latin typeface="Sylfaen" pitchFamily="18" charset="0"/>
              </a:rPr>
              <a:t> Municipality </a:t>
            </a:r>
            <a:r>
              <a:rPr lang="en-US" altLang="en-US" sz="4000" smtClean="0">
                <a:solidFill>
                  <a:srgbClr val="FFFFFF"/>
                </a:solidFill>
                <a:latin typeface="Sylfaen" pitchFamily="18" charset="0"/>
              </a:rPr>
              <a:t>City </a:t>
            </a:r>
            <a:r>
              <a:rPr lang="en-US" altLang="en-US" sz="4000" smtClean="0">
                <a:solidFill>
                  <a:srgbClr val="FFFFFF"/>
                </a:solidFill>
                <a:latin typeface="Sylfaen" pitchFamily="18" charset="0"/>
              </a:rPr>
              <a:t>Hall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4572000" y="5181600"/>
            <a:ext cx="4572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https://www.facebook.com/CityHallofGori/</a:t>
            </a:r>
          </a:p>
          <a:p>
            <a:r>
              <a:rPr lang="en-US" altLang="en-US" b="1" dirty="0" smtClean="0">
                <a:solidFill>
                  <a:schemeClr val="bg1"/>
                </a:solidFill>
              </a:rPr>
              <a:t>E-mail – </a:t>
            </a:r>
            <a:r>
              <a:rPr lang="en-US" altLang="en-US" b="1" dirty="0" smtClean="0">
                <a:solidFill>
                  <a:schemeClr val="bg1"/>
                </a:solidFill>
                <a:hlinkClick r:id="rId2"/>
              </a:rPr>
              <a:t>info@gori.gov.ge</a:t>
            </a:r>
            <a:endParaRPr lang="en-US" altLang="en-US" b="1" dirty="0" smtClean="0">
              <a:solidFill>
                <a:schemeClr val="bg1"/>
              </a:solidFill>
            </a:endParaRPr>
          </a:p>
          <a:p>
            <a:r>
              <a:rPr lang="en-US" altLang="en-US" b="1" dirty="0" smtClean="0">
                <a:solidFill>
                  <a:schemeClr val="bg1"/>
                </a:solidFill>
              </a:rPr>
              <a:t>www. Gori.gov.ge</a:t>
            </a:r>
            <a:endParaRPr lang="ka-GE" altLang="en-US" b="1" dirty="0" smtClean="0">
              <a:solidFill>
                <a:schemeClr val="bg1"/>
              </a:solidFill>
            </a:endParaRPr>
          </a:p>
          <a:p>
            <a:r>
              <a:rPr lang="ka-GE" altLang="en-US" b="1" dirty="0" smtClean="0">
                <a:solidFill>
                  <a:schemeClr val="bg1"/>
                </a:solidFill>
              </a:rPr>
              <a:t>გორი. გრ.ფერაძის N5 ,  1400 </a:t>
            </a:r>
            <a:endParaRPr lang="en-US" alt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/>
              <a:t>Gori</a:t>
            </a:r>
            <a:r>
              <a:rPr lang="en-US" b="1" dirty="0" smtClean="0"/>
              <a:t>, N5 Gr. </a:t>
            </a:r>
            <a:r>
              <a:rPr lang="en-US" b="1" dirty="0" err="1" smtClean="0"/>
              <a:t>Peradze</a:t>
            </a:r>
            <a:r>
              <a:rPr lang="en-US" b="1" dirty="0" smtClean="0"/>
              <a:t> </a:t>
            </a:r>
            <a:r>
              <a:rPr lang="en-US" b="1" dirty="0" err="1" smtClean="0"/>
              <a:t>Str</a:t>
            </a:r>
            <a:r>
              <a:rPr lang="ka-GE" b="1" dirty="0" smtClean="0"/>
              <a:t>, 1400</a:t>
            </a:r>
            <a:endParaRPr lang="en-US" b="1" dirty="0" smtClean="0"/>
          </a:p>
        </p:txBody>
      </p:sp>
      <p:pic>
        <p:nvPicPr>
          <p:cNvPr id="1026" name="Picture 2" descr="C:\Users\sopio.nozadze\Desktop\36766546_1772869922796064_49639261905669324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67200"/>
            <a:ext cx="3581400" cy="2209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62956" y="931941"/>
            <a:ext cx="7262948" cy="582930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700" b="1" dirty="0">
                <a:solidFill>
                  <a:srgbClr val="0070C0"/>
                </a:solidFill>
              </a:rPr>
              <a:t>საგზაო ინფრასტრუქტურის რეაბილიტაცია</a:t>
            </a:r>
            <a:endParaRPr lang="en-US" sz="27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36503" y="1563652"/>
            <a:ext cx="1770017" cy="5061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700" b="1" dirty="0">
                <a:solidFill>
                  <a:srgbClr val="002060"/>
                </a:solidFill>
              </a:rPr>
              <a:t>27 კმ</a:t>
            </a: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03957" y="2573422"/>
            <a:ext cx="3317964" cy="4898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700" b="1" dirty="0">
                <a:solidFill>
                  <a:srgbClr val="002060"/>
                </a:solidFill>
              </a:rPr>
              <a:t>ქალაქი - 9 კ</a:t>
            </a:r>
            <a:r>
              <a:rPr lang="ka-GE" sz="2700" b="1" dirty="0"/>
              <a:t>მ</a:t>
            </a:r>
            <a:r>
              <a:rPr lang="ka-GE" sz="2700" dirty="0"/>
              <a:t> </a:t>
            </a:r>
            <a:endParaRPr lang="en-US" sz="2700" dirty="0"/>
          </a:p>
        </p:txBody>
      </p:sp>
      <p:sp>
        <p:nvSpPr>
          <p:cNvPr id="7" name="Rounded Rectangle 6"/>
          <p:cNvSpPr/>
          <p:nvPr/>
        </p:nvSpPr>
        <p:spPr>
          <a:xfrm>
            <a:off x="4747592" y="2582922"/>
            <a:ext cx="3344146" cy="5164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700" b="1" dirty="0">
                <a:solidFill>
                  <a:srgbClr val="002060"/>
                </a:solidFill>
              </a:rPr>
              <a:t>სოფელი - 18 კმ</a:t>
            </a: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2794405">
            <a:off x="4875089" y="2220408"/>
            <a:ext cx="589338" cy="1804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206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8001225">
            <a:off x="3180614" y="2245701"/>
            <a:ext cx="613346" cy="183212"/>
          </a:xfrm>
          <a:prstGeom prst="rightArrow">
            <a:avLst>
              <a:gd name="adj1" fmla="val 56904"/>
              <a:gd name="adj2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ounded Rectangle 9"/>
          <p:cNvSpPr/>
          <p:nvPr/>
        </p:nvSpPr>
        <p:spPr>
          <a:xfrm>
            <a:off x="556765" y="3735611"/>
            <a:ext cx="3564826" cy="9732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700" b="1" dirty="0">
                <a:solidFill>
                  <a:srgbClr val="0070C0"/>
                </a:solidFill>
              </a:rPr>
              <a:t>ღირებულება  </a:t>
            </a:r>
          </a:p>
          <a:p>
            <a:pPr algn="ctr"/>
            <a:r>
              <a:rPr lang="ka-GE" sz="2700" b="1" dirty="0">
                <a:solidFill>
                  <a:srgbClr val="0070C0"/>
                </a:solidFill>
              </a:rPr>
              <a:t>11 756 101 ლარი</a:t>
            </a:r>
            <a:endParaRPr lang="en-US" sz="2700" b="1" dirty="0">
              <a:solidFill>
                <a:srgbClr val="0070C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69758" y="3449740"/>
            <a:ext cx="3824068" cy="7466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700" b="1" dirty="0">
                <a:solidFill>
                  <a:srgbClr val="0070C0"/>
                </a:solidFill>
              </a:rPr>
              <a:t>10 498 200 ლარი </a:t>
            </a:r>
          </a:p>
          <a:p>
            <a:pPr algn="ctr"/>
            <a:r>
              <a:rPr lang="ka-GE" sz="1050" b="1" dirty="0">
                <a:solidFill>
                  <a:srgbClr val="0070C0"/>
                </a:solidFill>
              </a:rPr>
              <a:t>რეგიონებში განსახორციელებელი პროექტების ფონდის თანადაფინანსებით </a:t>
            </a:r>
            <a:r>
              <a:rPr lang="ka-GE" sz="1050" dirty="0">
                <a:solidFill>
                  <a:srgbClr val="0070C0"/>
                </a:solidFill>
              </a:rPr>
              <a:t> </a:t>
            </a:r>
            <a:endParaRPr lang="en-US" sz="1050" dirty="0">
              <a:solidFill>
                <a:srgbClr val="0070C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69226" y="4426537"/>
            <a:ext cx="3824600" cy="6549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700" dirty="0"/>
              <a:t> </a:t>
            </a:r>
            <a:r>
              <a:rPr lang="ka-GE" sz="2700" b="1" dirty="0">
                <a:solidFill>
                  <a:srgbClr val="0070C0"/>
                </a:solidFill>
              </a:rPr>
              <a:t>1 257 901 ლარი</a:t>
            </a:r>
          </a:p>
          <a:p>
            <a:pPr algn="ctr"/>
            <a:r>
              <a:rPr lang="ka-GE" sz="1050" b="1" dirty="0">
                <a:solidFill>
                  <a:srgbClr val="0070C0"/>
                </a:solidFill>
              </a:rPr>
              <a:t>ადგილობრივი ბიუჯეტი</a:t>
            </a:r>
            <a:endParaRPr lang="en-US" sz="1050" b="1" dirty="0">
              <a:solidFill>
                <a:srgbClr val="0070C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3138" y="5157797"/>
            <a:ext cx="7602583" cy="731520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100" b="1" dirty="0">
                <a:solidFill>
                  <a:srgbClr val="0070C0"/>
                </a:solidFill>
              </a:rPr>
              <a:t>გზების მოვლა-პატრონობა - </a:t>
            </a:r>
            <a:r>
              <a:rPr lang="ka-GE" sz="2100" b="1" dirty="0" smtClean="0">
                <a:solidFill>
                  <a:srgbClr val="0070C0"/>
                </a:solidFill>
              </a:rPr>
              <a:t>730 </a:t>
            </a:r>
            <a:r>
              <a:rPr lang="ka-GE" sz="2100" b="1" dirty="0">
                <a:solidFill>
                  <a:srgbClr val="0070C0"/>
                </a:solidFill>
              </a:rPr>
              <a:t>000 ლარი</a:t>
            </a:r>
            <a:endParaRPr lang="en-US" sz="2100" b="1" dirty="0">
              <a:solidFill>
                <a:srgbClr val="0070C0"/>
              </a:solidFill>
            </a:endParaRPr>
          </a:p>
        </p:txBody>
      </p:sp>
      <p:sp>
        <p:nvSpPr>
          <p:cNvPr id="16" name="Up-Down Arrow 15"/>
          <p:cNvSpPr/>
          <p:nvPr/>
        </p:nvSpPr>
        <p:spPr>
          <a:xfrm rot="14928318">
            <a:off x="4558306" y="3525396"/>
            <a:ext cx="174734" cy="9121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Up-Down Arrow 16"/>
          <p:cNvSpPr/>
          <p:nvPr/>
        </p:nvSpPr>
        <p:spPr>
          <a:xfrm rot="17621096">
            <a:off x="4563672" y="4149805"/>
            <a:ext cx="172866" cy="9121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1103957" y="144522"/>
            <a:ext cx="682751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a-GE" sz="2000" b="1" dirty="0" smtClean="0"/>
              <a:t>სივრცითი მოწყობისა და ინფრასტრუქტურის სამსახური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078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4321" y="1458142"/>
            <a:ext cx="3820885" cy="4542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სამების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ნინოშვილის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თბილისის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 smtClean="0">
                <a:solidFill>
                  <a:srgbClr val="002060"/>
                </a:solidFill>
              </a:rPr>
              <a:t>მარაბდელის </a:t>
            </a:r>
            <a:r>
              <a:rPr lang="ka-GE" sz="1350" dirty="0">
                <a:solidFill>
                  <a:srgbClr val="002060"/>
                </a:solidFill>
              </a:rPr>
              <a:t>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გაბაშვილის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თრიალეთის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ატენის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სტალინის გამზირი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რომელაშვილების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თოიძის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დავითაშვილის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გოგებაშვილის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მამარდაშვილის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ჩოდრიშვილის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მეჯვრისხევის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აბრამაშვილის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კოსტავას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ყაზბეგის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ევდოშვილის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ჯუღაშვილის ქუჩა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სამხატვრო სკოლის მოედანი - 3040 კვმ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9600" y="673822"/>
            <a:ext cx="2947307" cy="4702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700" b="1" dirty="0">
                <a:solidFill>
                  <a:srgbClr val="002060"/>
                </a:solidFill>
              </a:rPr>
              <a:t>ქალაქი - 21 ქუჩა </a:t>
            </a: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25091" y="621571"/>
            <a:ext cx="3360420" cy="5747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2700" b="1" dirty="0">
                <a:solidFill>
                  <a:srgbClr val="002060"/>
                </a:solidFill>
              </a:rPr>
              <a:t>სოფლები</a:t>
            </a: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7494" y="1516925"/>
            <a:ext cx="4075614" cy="4579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 algn="ctr">
              <a:buFont typeface="Wingdings" panose="05000000000000000000" pitchFamily="2" charset="2"/>
              <a:buChar char="§"/>
            </a:pPr>
            <a:endParaRPr lang="ka-GE" sz="1350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 err="1">
                <a:solidFill>
                  <a:srgbClr val="002060"/>
                </a:solidFill>
              </a:rPr>
              <a:t>ქვეშის</a:t>
            </a:r>
            <a:r>
              <a:rPr lang="ka-GE" sz="1350" dirty="0">
                <a:solidFill>
                  <a:srgbClr val="002060"/>
                </a:solidFill>
              </a:rPr>
              <a:t> გზიდან </a:t>
            </a:r>
            <a:r>
              <a:rPr lang="ka-GE" sz="1350" b="1" dirty="0">
                <a:solidFill>
                  <a:srgbClr val="002060"/>
                </a:solidFill>
              </a:rPr>
              <a:t>სათემო-</a:t>
            </a:r>
            <a:r>
              <a:rPr lang="ka-GE" sz="1350" b="1" dirty="0" err="1">
                <a:solidFill>
                  <a:srgbClr val="002060"/>
                </a:solidFill>
              </a:rPr>
              <a:t>ციცაგიაანთკარი</a:t>
            </a:r>
            <a:r>
              <a:rPr lang="ka-GE" sz="1350" b="1" dirty="0">
                <a:solidFill>
                  <a:srgbClr val="002060"/>
                </a:solidFill>
              </a:rPr>
              <a:t>-</a:t>
            </a:r>
            <a:r>
              <a:rPr lang="ka-GE" sz="1350" b="1" dirty="0" err="1">
                <a:solidFill>
                  <a:srgbClr val="002060"/>
                </a:solidFill>
              </a:rPr>
              <a:t>ახრისის</a:t>
            </a:r>
            <a:r>
              <a:rPr lang="ka-GE" sz="1350" b="1" dirty="0">
                <a:solidFill>
                  <a:srgbClr val="002060"/>
                </a:solidFill>
              </a:rPr>
              <a:t> </a:t>
            </a:r>
            <a:r>
              <a:rPr lang="ka-GE" sz="1350" dirty="0">
                <a:solidFill>
                  <a:srgbClr val="002060"/>
                </a:solidFill>
              </a:rPr>
              <a:t>დამაკავშირებელი გზა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ka-GE" sz="1350" dirty="0">
              <a:solidFill>
                <a:srgbClr val="00206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b="1" dirty="0" err="1">
                <a:solidFill>
                  <a:srgbClr val="002060"/>
                </a:solidFill>
              </a:rPr>
              <a:t>მერეთის</a:t>
            </a:r>
            <a:r>
              <a:rPr lang="ka-GE" sz="1350" b="1" dirty="0">
                <a:solidFill>
                  <a:srgbClr val="002060"/>
                </a:solidFill>
              </a:rPr>
              <a:t>,</a:t>
            </a:r>
            <a:r>
              <a:rPr lang="ka-GE" sz="1350" dirty="0">
                <a:solidFill>
                  <a:srgbClr val="002060"/>
                </a:solidFill>
              </a:rPr>
              <a:t> </a:t>
            </a:r>
            <a:r>
              <a:rPr lang="ka-GE" sz="1350" b="1" dirty="0">
                <a:solidFill>
                  <a:srgbClr val="002060"/>
                </a:solidFill>
              </a:rPr>
              <a:t>კოშკას</a:t>
            </a:r>
            <a:r>
              <a:rPr lang="ka-GE" sz="1350" dirty="0">
                <a:solidFill>
                  <a:srgbClr val="002060"/>
                </a:solidFill>
              </a:rPr>
              <a:t> და </a:t>
            </a:r>
            <a:r>
              <a:rPr lang="ka-GE" sz="1350" b="1" dirty="0" err="1">
                <a:solidFill>
                  <a:srgbClr val="002060"/>
                </a:solidFill>
              </a:rPr>
              <a:t>გუგუტიაანთკარის</a:t>
            </a:r>
            <a:r>
              <a:rPr lang="ka-GE" sz="1350" b="1" dirty="0">
                <a:solidFill>
                  <a:srgbClr val="002060"/>
                </a:solidFill>
              </a:rPr>
              <a:t> </a:t>
            </a:r>
            <a:r>
              <a:rPr lang="ka-GE" sz="1350" dirty="0">
                <a:solidFill>
                  <a:srgbClr val="002060"/>
                </a:solidFill>
              </a:rPr>
              <a:t>საავტომობილო გზები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ka-GE" sz="1350" dirty="0">
              <a:solidFill>
                <a:srgbClr val="00206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b="1" dirty="0" err="1">
                <a:solidFill>
                  <a:srgbClr val="002060"/>
                </a:solidFill>
              </a:rPr>
              <a:t>საქაშეთიდან</a:t>
            </a:r>
            <a:r>
              <a:rPr lang="ka-GE" sz="1350" dirty="0">
                <a:solidFill>
                  <a:srgbClr val="002060"/>
                </a:solidFill>
              </a:rPr>
              <a:t> დევნილთა ჩასახლებამდე მისასვლელი გზა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ka-GE" sz="1350" dirty="0">
              <a:solidFill>
                <a:srgbClr val="00206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b="1" dirty="0">
                <a:solidFill>
                  <a:srgbClr val="002060"/>
                </a:solidFill>
              </a:rPr>
              <a:t>ხვითის</a:t>
            </a:r>
            <a:r>
              <a:rPr lang="ka-GE" sz="1350" dirty="0">
                <a:solidFill>
                  <a:srgbClr val="002060"/>
                </a:solidFill>
              </a:rPr>
              <a:t> </a:t>
            </a:r>
            <a:r>
              <a:rPr lang="ka-GE" sz="1350" dirty="0" smtClean="0">
                <a:solidFill>
                  <a:srgbClr val="002060"/>
                </a:solidFill>
              </a:rPr>
              <a:t>გზა</a:t>
            </a:r>
            <a:r>
              <a:rPr lang="en-US" sz="1350" dirty="0" smtClean="0">
                <a:solidFill>
                  <a:srgbClr val="002060"/>
                </a:solidFill>
              </a:rPr>
              <a:t> </a:t>
            </a:r>
            <a:r>
              <a:rPr lang="ka-GE" sz="1350" dirty="0" smtClean="0">
                <a:solidFill>
                  <a:srgbClr val="002060"/>
                </a:solidFill>
              </a:rPr>
              <a:t>რკინიგზის </a:t>
            </a:r>
            <a:r>
              <a:rPr lang="ka-GE" sz="1350" dirty="0">
                <a:solidFill>
                  <a:srgbClr val="002060"/>
                </a:solidFill>
              </a:rPr>
              <a:t>სადგურიდან სოფლის </a:t>
            </a:r>
            <a:r>
              <a:rPr lang="en-US" sz="1350" dirty="0" smtClean="0">
                <a:solidFill>
                  <a:srgbClr val="002060"/>
                </a:solidFill>
              </a:rPr>
              <a:t>   </a:t>
            </a:r>
            <a:r>
              <a:rPr lang="ka-GE" sz="1350" dirty="0" smtClean="0">
                <a:solidFill>
                  <a:srgbClr val="002060"/>
                </a:solidFill>
              </a:rPr>
              <a:t>ცენტრამდე</a:t>
            </a:r>
            <a:endParaRPr lang="ka-GE" sz="1350" dirty="0">
              <a:solidFill>
                <a:srgbClr val="00206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ka-GE" sz="1350" dirty="0">
              <a:solidFill>
                <a:srgbClr val="00206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dirty="0">
                <a:solidFill>
                  <a:srgbClr val="002060"/>
                </a:solidFill>
              </a:rPr>
              <a:t>გორი - მეჯვრისხევის </a:t>
            </a:r>
            <a:r>
              <a:rPr lang="ka-GE" sz="1350" dirty="0" err="1">
                <a:solidFill>
                  <a:srgbClr val="002060"/>
                </a:solidFill>
              </a:rPr>
              <a:t>შიდასახლმწიფოებრივი</a:t>
            </a:r>
            <a:r>
              <a:rPr lang="ka-GE" sz="1350" dirty="0">
                <a:solidFill>
                  <a:srgbClr val="002060"/>
                </a:solidFill>
              </a:rPr>
              <a:t> გზიდან </a:t>
            </a:r>
            <a:r>
              <a:rPr lang="ka-GE" sz="1350" b="1" dirty="0" err="1">
                <a:solidFill>
                  <a:srgbClr val="002060"/>
                </a:solidFill>
              </a:rPr>
              <a:t>კვარხეთის</a:t>
            </a:r>
            <a:r>
              <a:rPr lang="ka-GE" sz="1350" dirty="0">
                <a:solidFill>
                  <a:srgbClr val="002060"/>
                </a:solidFill>
              </a:rPr>
              <a:t> ცენტრამდე მისასვლელი გზა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ka-GE" sz="1350" dirty="0">
              <a:solidFill>
                <a:srgbClr val="00206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b="1" dirty="0">
                <a:solidFill>
                  <a:srgbClr val="002060"/>
                </a:solidFill>
              </a:rPr>
              <a:t>მეღვრეკისის</a:t>
            </a:r>
            <a:r>
              <a:rPr lang="ka-GE" sz="1350" dirty="0">
                <a:solidFill>
                  <a:srgbClr val="002060"/>
                </a:solidFill>
              </a:rPr>
              <a:t> </a:t>
            </a:r>
            <a:r>
              <a:rPr lang="ka-GE" sz="1350" dirty="0" smtClean="0">
                <a:solidFill>
                  <a:srgbClr val="002060"/>
                </a:solidFill>
              </a:rPr>
              <a:t>გზა</a:t>
            </a:r>
          </a:p>
          <a:p>
            <a:endParaRPr lang="ka-GE" sz="1350" dirty="0" smtClean="0">
              <a:solidFill>
                <a:srgbClr val="00206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ka-GE" sz="1350" b="1" dirty="0" smtClean="0">
                <a:solidFill>
                  <a:srgbClr val="002060"/>
                </a:solidFill>
              </a:rPr>
              <a:t>ზემო ნიქოზი - ზემო ხვითის </a:t>
            </a:r>
            <a:r>
              <a:rPr lang="ka-GE" sz="1350" dirty="0" smtClean="0">
                <a:solidFill>
                  <a:srgbClr val="002060"/>
                </a:solidFill>
              </a:rPr>
              <a:t>დამაკავშირებელი გზა</a:t>
            </a:r>
            <a:endParaRPr lang="ka-GE" sz="1350" dirty="0">
              <a:solidFill>
                <a:srgbClr val="002060"/>
              </a:solidFill>
            </a:endParaRPr>
          </a:p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4461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1" y="3241218"/>
            <a:ext cx="4313382" cy="31474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" y="457200"/>
            <a:ext cx="4532811" cy="249688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1754" y="2596540"/>
            <a:ext cx="1430384" cy="210885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ქვემო ხვითი</a:t>
            </a:r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5" y="878878"/>
            <a:ext cx="4114800" cy="249688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09308" y="2807425"/>
            <a:ext cx="2104438" cy="457197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რომელაშვილების ქუჩა</a:t>
            </a:r>
            <a:endParaRPr lang="en-US" sz="1350" dirty="0"/>
          </a:p>
        </p:txBody>
      </p:sp>
      <p:sp>
        <p:nvSpPr>
          <p:cNvPr id="7" name="Rounded Rectangle 6"/>
          <p:cNvSpPr/>
          <p:nvPr/>
        </p:nvSpPr>
        <p:spPr>
          <a:xfrm>
            <a:off x="2667000" y="5867400"/>
            <a:ext cx="1685768" cy="409606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სადგურის ქუჩები</a:t>
            </a: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5" y="3449932"/>
            <a:ext cx="4202439" cy="250994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53000" y="5438506"/>
            <a:ext cx="2299064" cy="457197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 რკინიგზის დასახლება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1302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4" y="3665743"/>
            <a:ext cx="4428308" cy="242210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81498" y="5366210"/>
            <a:ext cx="2501537" cy="557021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>
                <a:solidFill>
                  <a:srgbClr val="0070C0"/>
                </a:solidFill>
              </a:rPr>
              <a:t>სტალინის </a:t>
            </a:r>
            <a:r>
              <a:rPr lang="ka-GE" sz="1350" dirty="0" smtClean="0">
                <a:solidFill>
                  <a:srgbClr val="0070C0"/>
                </a:solidFill>
              </a:rPr>
              <a:t>ქუჩა</a:t>
            </a:r>
            <a:endParaRPr lang="en-US" sz="135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99" y="743856"/>
            <a:ext cx="3865014" cy="275819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64522" y="3038316"/>
            <a:ext cx="2501537" cy="463731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>
                <a:solidFill>
                  <a:srgbClr val="0070C0"/>
                </a:solidFill>
              </a:rPr>
              <a:t>თბილისის </a:t>
            </a:r>
            <a:r>
              <a:rPr lang="ka-GE" sz="1350" dirty="0" smtClean="0">
                <a:solidFill>
                  <a:srgbClr val="0070C0"/>
                </a:solidFill>
              </a:rPr>
              <a:t>ქუჩა</a:t>
            </a:r>
            <a:endParaRPr lang="en-US" sz="135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4" y="556029"/>
            <a:ext cx="4122409" cy="25854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81200" y="2591378"/>
            <a:ext cx="2501537" cy="557021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>
                <a:solidFill>
                  <a:srgbClr val="0070C0"/>
                </a:solidFill>
              </a:rPr>
              <a:t>კოსტავას </a:t>
            </a:r>
            <a:r>
              <a:rPr lang="ka-GE" sz="1350" dirty="0" smtClean="0">
                <a:solidFill>
                  <a:srgbClr val="0070C0"/>
                </a:solidFill>
              </a:rPr>
              <a:t>ქუჩა</a:t>
            </a:r>
            <a:endParaRPr lang="en-US" sz="1350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15" y="3830364"/>
            <a:ext cx="4183581" cy="209286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745374" y="5536953"/>
            <a:ext cx="1939835" cy="215537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 err="1">
                <a:solidFill>
                  <a:srgbClr val="0070C0"/>
                </a:solidFill>
              </a:rPr>
              <a:t>კვარხეთი</a:t>
            </a:r>
            <a:endParaRPr lang="en-US" sz="135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38" y="895768"/>
            <a:ext cx="3716383" cy="24154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94268" y="3014010"/>
            <a:ext cx="2259875" cy="215537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rgbClr val="0070C0"/>
                </a:solidFill>
              </a:rPr>
              <a:t>დიდი </a:t>
            </a:r>
            <a:r>
              <a:rPr lang="ka-GE" sz="1350" b="1" dirty="0" err="1">
                <a:solidFill>
                  <a:srgbClr val="0070C0"/>
                </a:solidFill>
              </a:rPr>
              <a:t>ხურვალეთი</a:t>
            </a:r>
            <a:endParaRPr lang="en-US" sz="1350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38" y="3394165"/>
            <a:ext cx="3772717" cy="25151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104311" y="5347788"/>
            <a:ext cx="1430384" cy="460282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rgbClr val="0070C0"/>
                </a:solidFill>
              </a:rPr>
              <a:t>გოგებაშვილის ქუჩა</a:t>
            </a:r>
            <a:endParaRPr lang="en-US" sz="1350" b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7" y="854924"/>
            <a:ext cx="4258493" cy="290881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302328" y="3311190"/>
            <a:ext cx="2259875" cy="452546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rgbClr val="0070C0"/>
                </a:solidFill>
              </a:rPr>
              <a:t>ჯუღაშვილის </a:t>
            </a:r>
            <a:r>
              <a:rPr lang="ka-GE" sz="1350" b="1" dirty="0" smtClean="0">
                <a:solidFill>
                  <a:srgbClr val="0070C0"/>
                </a:solidFill>
              </a:rPr>
              <a:t>ქუჩა </a:t>
            </a:r>
            <a:endParaRPr lang="en-US" sz="1350" b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3" y="3928900"/>
            <a:ext cx="3742634" cy="215675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24988" y="5548203"/>
            <a:ext cx="2259875" cy="537455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 err="1">
                <a:solidFill>
                  <a:srgbClr val="0070C0"/>
                </a:solidFill>
              </a:rPr>
              <a:t>მერეთი</a:t>
            </a:r>
            <a:r>
              <a:rPr lang="ka-GE" sz="1350" b="1" dirty="0">
                <a:solidFill>
                  <a:srgbClr val="0070C0"/>
                </a:solidFill>
              </a:rPr>
              <a:t>-კოშკა - </a:t>
            </a:r>
            <a:r>
              <a:rPr lang="ka-GE" sz="1350" b="1" dirty="0" err="1">
                <a:solidFill>
                  <a:srgbClr val="0070C0"/>
                </a:solidFill>
              </a:rPr>
              <a:t>გუგუტიაანთკარი</a:t>
            </a:r>
            <a:endParaRPr lang="en-US" sz="135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77438" y="1000916"/>
            <a:ext cx="4474028" cy="522512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700" b="1" dirty="0">
                <a:solidFill>
                  <a:srgbClr val="0070C0"/>
                </a:solidFill>
              </a:rPr>
              <a:t>სამოქალაქო ბიუჯეტი</a:t>
            </a:r>
            <a:endParaRPr lang="en-US" sz="27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7779" y="1657342"/>
            <a:ext cx="3366953" cy="391886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100" b="1" dirty="0">
                <a:solidFill>
                  <a:schemeClr val="accent1">
                    <a:lumMod val="50000"/>
                  </a:schemeClr>
                </a:solidFill>
              </a:rPr>
              <a:t>2018 წელს განხორცილდ</a:t>
            </a:r>
            <a:r>
              <a:rPr lang="ka-GE" b="1" dirty="0">
                <a:solidFill>
                  <a:schemeClr val="accent1">
                    <a:lumMod val="50000"/>
                  </a:schemeClr>
                </a:solidFill>
              </a:rPr>
              <a:t>ა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2253" y="2607667"/>
            <a:ext cx="3638006" cy="12148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100" b="1" dirty="0">
                <a:solidFill>
                  <a:schemeClr val="accent1">
                    <a:lumMod val="50000"/>
                  </a:schemeClr>
                </a:solidFill>
              </a:rPr>
              <a:t>13 პროექტი</a:t>
            </a:r>
          </a:p>
          <a:p>
            <a:pPr algn="ctr"/>
            <a:r>
              <a:rPr lang="ka-GE" sz="2100" b="1" dirty="0">
                <a:solidFill>
                  <a:schemeClr val="accent1">
                    <a:lumMod val="50000"/>
                  </a:schemeClr>
                </a:solidFill>
              </a:rPr>
              <a:t>273 983 ლარი</a:t>
            </a:r>
          </a:p>
          <a:p>
            <a:pPr algn="ctr"/>
            <a:r>
              <a:rPr lang="ka-GE" sz="2100" b="1" dirty="0">
                <a:solidFill>
                  <a:schemeClr val="accent1">
                    <a:lumMod val="50000"/>
                  </a:schemeClr>
                </a:solidFill>
              </a:rPr>
              <a:t>ადგილობრივი ბიუჯეტი</a:t>
            </a:r>
          </a:p>
          <a:p>
            <a:pPr algn="ctr"/>
            <a:endParaRPr lang="en-US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08364" y="1595288"/>
            <a:ext cx="3357155" cy="529047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100" b="1" dirty="0">
                <a:solidFill>
                  <a:schemeClr val="accent1">
                    <a:lumMod val="50000"/>
                  </a:schemeClr>
                </a:solidFill>
              </a:rPr>
              <a:t>2019 წელს იგეგმება</a:t>
            </a:r>
            <a:endParaRPr lang="en-US" sz="2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37310" y="2584808"/>
            <a:ext cx="3899263" cy="1260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a-GE" sz="135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ka-GE" sz="135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ka-GE" sz="135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ka-GE" sz="2100" b="1" dirty="0">
                <a:solidFill>
                  <a:schemeClr val="accent1">
                    <a:lumMod val="50000"/>
                  </a:schemeClr>
                </a:solidFill>
              </a:rPr>
              <a:t>28 პროექტი</a:t>
            </a:r>
          </a:p>
          <a:p>
            <a:pPr algn="ctr"/>
            <a:r>
              <a:rPr lang="ka-GE" sz="2100" b="1" dirty="0">
                <a:solidFill>
                  <a:schemeClr val="accent1">
                    <a:lumMod val="50000"/>
                  </a:schemeClr>
                </a:solidFill>
              </a:rPr>
              <a:t>2 710 000 ლარი</a:t>
            </a:r>
          </a:p>
          <a:p>
            <a:pPr algn="ctr"/>
            <a:r>
              <a:rPr lang="ka-GE" sz="2100" b="1" dirty="0">
                <a:solidFill>
                  <a:schemeClr val="accent1">
                    <a:lumMod val="50000"/>
                  </a:schemeClr>
                </a:solidFill>
              </a:rPr>
              <a:t>ადგილობრივი ბიუჯეტი</a:t>
            </a:r>
          </a:p>
          <a:p>
            <a:pPr algn="ctr"/>
            <a:endParaRPr lang="ka-GE" sz="135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ka-GE" sz="135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3282" y="4070711"/>
            <a:ext cx="8948057" cy="1417320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 </a:t>
            </a:r>
            <a:r>
              <a:rPr lang="ka-GE" sz="1500" b="1" dirty="0">
                <a:solidFill>
                  <a:srgbClr val="0070C0"/>
                </a:solidFill>
              </a:rPr>
              <a:t>პროექტი საზოგადოებას ადგილობრივი ბიუჯეტის დაგეგმვის პროცესში აქტიური ჩართულობის შესაძლებლობას აძლევს</a:t>
            </a:r>
            <a:endParaRPr lang="en-US" sz="1500" b="1" dirty="0">
              <a:solidFill>
                <a:srgbClr val="0070C0"/>
              </a:solidFill>
            </a:endParaRPr>
          </a:p>
          <a:p>
            <a:pPr algn="ctr"/>
            <a:endParaRPr lang="ka-GE" sz="1500" b="1" dirty="0">
              <a:solidFill>
                <a:srgbClr val="0070C0"/>
              </a:solidFill>
            </a:endParaRPr>
          </a:p>
          <a:p>
            <a:pPr algn="ctr"/>
            <a:r>
              <a:rPr lang="ka-GE" sz="1500" b="1" dirty="0">
                <a:solidFill>
                  <a:srgbClr val="0070C0"/>
                </a:solidFill>
              </a:rPr>
              <a:t>2019 წელს სამოქალაქო ბიუჯეტის ფარგლებში ინფრასტრუქტურული პროექტები მუნიციპალიტეტის სოფლებშიც განხორციელდება </a:t>
            </a:r>
            <a:endParaRPr lang="en-US" sz="1500" b="1" dirty="0">
              <a:solidFill>
                <a:srgbClr val="0070C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963184" y="2078620"/>
            <a:ext cx="363474" cy="470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Down Arrow 11"/>
          <p:cNvSpPr/>
          <p:nvPr/>
        </p:nvSpPr>
        <p:spPr>
          <a:xfrm>
            <a:off x="6405204" y="2085144"/>
            <a:ext cx="363474" cy="470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2670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417647"/>
            <a:ext cx="8686799" cy="488091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a-GE" sz="2000" b="1" dirty="0">
                <a:solidFill>
                  <a:srgbClr val="0070C0"/>
                </a:solidFill>
              </a:rPr>
              <a:t>ჯილდო მოქალაქეთა ჩართულობის მიმართულებით საუკეთესო პრაქტიკისთვის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102539"/>
            <a:ext cx="3256830" cy="2106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36" y="4180938"/>
            <a:ext cx="3426740" cy="2353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25" y="2943476"/>
            <a:ext cx="2548949" cy="254894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4801" y="1248157"/>
            <a:ext cx="8534398" cy="741405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a-GE" sz="1350" b="1" dirty="0">
                <a:solidFill>
                  <a:srgbClr val="0070C0"/>
                </a:solidFill>
              </a:rPr>
              <a:t>გორი კონკურსზე პროექტ „სამოქალაქო ბიუჯეტით“ წარსდგა, რომელიც მოქალაქეთა ჩართულობის ხელშეწყობის მიზნით, მესამე წელია ხორციელდება. </a:t>
            </a:r>
            <a:endParaRPr lang="en-US" sz="135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533400"/>
            <a:ext cx="8752115" cy="1616529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a-GE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ka-GE" sz="2800" b="1" dirty="0" smtClean="0">
                <a:solidFill>
                  <a:schemeClr val="tx2">
                    <a:lumMod val="75000"/>
                  </a:schemeClr>
                </a:solidFill>
              </a:rPr>
              <a:t>2018 </a:t>
            </a:r>
            <a:r>
              <a:rPr lang="ka-GE" sz="2800" b="1" dirty="0">
                <a:solidFill>
                  <a:schemeClr val="tx2">
                    <a:lumMod val="75000"/>
                  </a:schemeClr>
                </a:solidFill>
              </a:rPr>
              <a:t>წელს გარეგანათება მოეწყო 8 სოფელში</a:t>
            </a:r>
          </a:p>
          <a:p>
            <a:pPr algn="ctr"/>
            <a:endParaRPr lang="ka-GE" sz="135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ka-GE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ka-GE" sz="2400" b="1" dirty="0" err="1" smtClean="0">
                <a:solidFill>
                  <a:schemeClr val="accent1">
                    <a:lumMod val="75000"/>
                  </a:schemeClr>
                </a:solidFill>
              </a:rPr>
              <a:t>ხურვალეთი</a:t>
            </a:r>
            <a:r>
              <a:rPr lang="ka-GE" sz="2400" b="1" dirty="0">
                <a:solidFill>
                  <a:schemeClr val="accent1">
                    <a:lumMod val="75000"/>
                  </a:schemeClr>
                </a:solidFill>
              </a:rPr>
              <a:t>, ქვემო ნიქოზი, </a:t>
            </a:r>
            <a:r>
              <a:rPr lang="ka-GE" sz="2400" b="1" dirty="0" err="1">
                <a:solidFill>
                  <a:schemeClr val="accent1">
                    <a:lumMod val="75000"/>
                  </a:schemeClr>
                </a:solidFill>
              </a:rPr>
              <a:t>ბერშუეთი</a:t>
            </a:r>
            <a:r>
              <a:rPr lang="ka-GE" sz="2400" b="1" dirty="0">
                <a:solidFill>
                  <a:schemeClr val="accent1">
                    <a:lumMod val="75000"/>
                  </a:schemeClr>
                </a:solidFill>
              </a:rPr>
              <a:t>, ტყვიავი, ნადარბაზევი, </a:t>
            </a:r>
            <a:r>
              <a:rPr lang="ka-GE" sz="2400" b="1" dirty="0" err="1">
                <a:solidFill>
                  <a:schemeClr val="accent1">
                    <a:lumMod val="75000"/>
                  </a:schemeClr>
                </a:solidFill>
              </a:rPr>
              <a:t>თერგვისი</a:t>
            </a:r>
            <a:r>
              <a:rPr lang="ka-GE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ka-GE" sz="2400" b="1" dirty="0" err="1">
                <a:solidFill>
                  <a:schemeClr val="accent1">
                    <a:lumMod val="75000"/>
                  </a:schemeClr>
                </a:solidFill>
              </a:rPr>
              <a:t>კირბალი</a:t>
            </a:r>
            <a:r>
              <a:rPr lang="ka-GE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ka-GE" sz="2400" b="1" dirty="0" err="1" smtClean="0">
                <a:solidFill>
                  <a:schemeClr val="accent1">
                    <a:lumMod val="75000"/>
                  </a:schemeClr>
                </a:solidFill>
              </a:rPr>
              <a:t>ყელქცეული</a:t>
            </a:r>
            <a:r>
              <a:rPr lang="ka-GE" sz="2400" b="1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r>
              <a:rPr lang="ka-GE" sz="1500" b="1" dirty="0">
                <a:solidFill>
                  <a:schemeClr val="accent1">
                    <a:lumMod val="75000"/>
                  </a:schemeClr>
                </a:solidFill>
              </a:rPr>
              <a:t>         </a:t>
            </a:r>
          </a:p>
          <a:p>
            <a:r>
              <a:rPr lang="ka-GE" sz="2400" b="1" dirty="0">
                <a:solidFill>
                  <a:schemeClr val="accent1">
                    <a:lumMod val="75000"/>
                  </a:schemeClr>
                </a:solidFill>
              </a:rPr>
              <a:t>გორი - ცხინვალის გზატკეცილი;</a:t>
            </a:r>
          </a:p>
          <a:p>
            <a:endParaRPr lang="en-US" sz="15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3286" y="3081202"/>
            <a:ext cx="3971108" cy="1299753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538 872</a:t>
            </a:r>
            <a:r>
              <a:rPr lang="ka-GE" sz="2400" b="1" dirty="0">
                <a:solidFill>
                  <a:schemeClr val="tx2">
                    <a:lumMod val="75000"/>
                  </a:schemeClr>
                </a:solidFill>
              </a:rPr>
              <a:t> ლარი </a:t>
            </a:r>
          </a:p>
          <a:p>
            <a:pPr algn="ctr"/>
            <a:r>
              <a:rPr lang="ka-GE" sz="2400" b="1" dirty="0">
                <a:solidFill>
                  <a:schemeClr val="tx2">
                    <a:lumMod val="75000"/>
                  </a:schemeClr>
                </a:solidFill>
              </a:rPr>
              <a:t>ადგილობრივი ბიუჯეტი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5511437"/>
            <a:ext cx="8784772" cy="947057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500" dirty="0" smtClean="0">
                <a:solidFill>
                  <a:schemeClr val="accent1">
                    <a:lumMod val="75000"/>
                  </a:schemeClr>
                </a:solidFill>
              </a:rPr>
              <a:t>გარეგანათების </a:t>
            </a:r>
            <a:r>
              <a:rPr lang="ka-GE" sz="1500" dirty="0">
                <a:solidFill>
                  <a:schemeClr val="accent1">
                    <a:lumMod val="75000"/>
                  </a:schemeClr>
                </a:solidFill>
              </a:rPr>
              <a:t>სისტემით </a:t>
            </a:r>
            <a:r>
              <a:rPr lang="ka-GE" sz="1500" dirty="0" smtClean="0">
                <a:solidFill>
                  <a:schemeClr val="accent1">
                    <a:lumMod val="75000"/>
                  </a:schemeClr>
                </a:solidFill>
              </a:rPr>
              <a:t>უზრუნველყოფილია </a:t>
            </a:r>
            <a:r>
              <a:rPr lang="ka-GE" sz="1500" b="1" dirty="0" smtClean="0">
                <a:solidFill>
                  <a:schemeClr val="accent1">
                    <a:lumMod val="75000"/>
                  </a:schemeClr>
                </a:solidFill>
              </a:rPr>
              <a:t>76 სოფელი</a:t>
            </a:r>
            <a:endParaRPr lang="en-US" sz="15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ka-GE" sz="15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ka-GE" sz="1500" dirty="0">
                <a:solidFill>
                  <a:schemeClr val="accent1">
                    <a:lumMod val="75000"/>
                  </a:schemeClr>
                </a:solidFill>
              </a:rPr>
              <a:t>სოფლებში გარეგანათების სისტემის მონტაჟი </a:t>
            </a:r>
            <a:r>
              <a:rPr lang="en-US" sz="1500" dirty="0" err="1" smtClean="0">
                <a:solidFill>
                  <a:schemeClr val="accent1">
                    <a:lumMod val="75000"/>
                  </a:schemeClr>
                </a:solidFill>
              </a:rPr>
              <a:t>გრძელდე</a:t>
            </a:r>
            <a:r>
              <a:rPr lang="ka-GE" sz="1500" dirty="0" smtClean="0">
                <a:solidFill>
                  <a:schemeClr val="accent1">
                    <a:lumMod val="75000"/>
                  </a:schemeClr>
                </a:solidFill>
              </a:rPr>
              <a:t>ბა</a:t>
            </a:r>
            <a:endParaRPr lang="en-US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0" y="2667000"/>
            <a:ext cx="4036423" cy="269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0" y="914400"/>
            <a:ext cx="3435532" cy="4696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>
                <a:solidFill>
                  <a:schemeClr val="accent1">
                    <a:lumMod val="75000"/>
                  </a:schemeClr>
                </a:solidFill>
              </a:rPr>
              <a:t>სასმელი წყლის სისტემის მოწყობა</a:t>
            </a:r>
          </a:p>
          <a:p>
            <a:pPr algn="ctr"/>
            <a:endParaRPr lang="ka-GE" dirty="0">
              <a:solidFill>
                <a:srgbClr val="002060"/>
              </a:solidFill>
            </a:endParaRPr>
          </a:p>
          <a:p>
            <a:pPr algn="ctr"/>
            <a:r>
              <a:rPr lang="ka-GE" sz="1350" b="1" dirty="0">
                <a:solidFill>
                  <a:srgbClr val="0070C0"/>
                </a:solidFill>
              </a:rPr>
              <a:t>11 სოფელი</a:t>
            </a:r>
          </a:p>
          <a:p>
            <a:pPr algn="ctr"/>
            <a:r>
              <a:rPr lang="ka-GE" sz="1350" b="1" dirty="0">
                <a:solidFill>
                  <a:srgbClr val="0070C0"/>
                </a:solidFill>
              </a:rPr>
              <a:t>1 304 748 ლარი</a:t>
            </a:r>
          </a:p>
          <a:p>
            <a:pPr algn="ctr"/>
            <a:endParaRPr lang="ka-GE" sz="1350" dirty="0">
              <a:solidFill>
                <a:srgbClr val="0070C0"/>
              </a:solidFill>
            </a:endParaRPr>
          </a:p>
          <a:p>
            <a:pPr algn="ctr"/>
            <a:r>
              <a:rPr lang="ka-GE" sz="1350" dirty="0">
                <a:solidFill>
                  <a:srgbClr val="0070C0"/>
                </a:solidFill>
              </a:rPr>
              <a:t>ატენი (მიმდინარე)</a:t>
            </a:r>
            <a:endParaRPr lang="en-US" sz="1350" dirty="0">
              <a:solidFill>
                <a:srgbClr val="0070C0"/>
              </a:solidFill>
            </a:endParaRPr>
          </a:p>
          <a:p>
            <a:pPr algn="ctr"/>
            <a:r>
              <a:rPr lang="ka-GE" sz="1350" dirty="0" err="1">
                <a:solidFill>
                  <a:srgbClr val="0070C0"/>
                </a:solidFill>
              </a:rPr>
              <a:t>საქაშეთი</a:t>
            </a:r>
            <a:endParaRPr lang="ka-GE" sz="1350" dirty="0">
              <a:solidFill>
                <a:srgbClr val="0070C0"/>
              </a:solidFill>
            </a:endParaRPr>
          </a:p>
          <a:p>
            <a:pPr algn="ctr"/>
            <a:r>
              <a:rPr lang="ka-GE" sz="1350" dirty="0" err="1">
                <a:solidFill>
                  <a:srgbClr val="0070C0"/>
                </a:solidFill>
              </a:rPr>
              <a:t>თედოწმინდა</a:t>
            </a:r>
            <a:endParaRPr lang="ka-GE" sz="1350" dirty="0">
              <a:solidFill>
                <a:srgbClr val="0070C0"/>
              </a:solidFill>
            </a:endParaRPr>
          </a:p>
          <a:p>
            <a:pPr algn="ctr"/>
            <a:r>
              <a:rPr lang="ka-GE" sz="1350" dirty="0">
                <a:solidFill>
                  <a:srgbClr val="0070C0"/>
                </a:solidFill>
              </a:rPr>
              <a:t>მარანა</a:t>
            </a:r>
          </a:p>
          <a:p>
            <a:pPr algn="ctr"/>
            <a:r>
              <a:rPr lang="ka-GE" sz="1350" dirty="0" err="1">
                <a:solidFill>
                  <a:srgbClr val="0070C0"/>
                </a:solidFill>
              </a:rPr>
              <a:t>ტინისხიდი</a:t>
            </a:r>
            <a:endParaRPr lang="ka-GE" sz="1350" dirty="0">
              <a:solidFill>
                <a:srgbClr val="0070C0"/>
              </a:solidFill>
            </a:endParaRPr>
          </a:p>
          <a:p>
            <a:pPr algn="ctr"/>
            <a:r>
              <a:rPr lang="ka-GE" sz="1350" dirty="0">
                <a:solidFill>
                  <a:srgbClr val="0070C0"/>
                </a:solidFill>
              </a:rPr>
              <a:t>ქვახვრელი</a:t>
            </a:r>
          </a:p>
          <a:p>
            <a:pPr algn="ctr"/>
            <a:r>
              <a:rPr lang="ka-GE" sz="1350" dirty="0">
                <a:solidFill>
                  <a:srgbClr val="0070C0"/>
                </a:solidFill>
              </a:rPr>
              <a:t>მეღვრეკისი</a:t>
            </a:r>
          </a:p>
          <a:p>
            <a:pPr algn="ctr"/>
            <a:r>
              <a:rPr lang="ka-GE" sz="1350" dirty="0" err="1">
                <a:solidFill>
                  <a:srgbClr val="0070C0"/>
                </a:solidFill>
              </a:rPr>
              <a:t>არცევი</a:t>
            </a:r>
            <a:endParaRPr lang="ka-GE" sz="1350" dirty="0">
              <a:solidFill>
                <a:srgbClr val="0070C0"/>
              </a:solidFill>
            </a:endParaRPr>
          </a:p>
          <a:p>
            <a:pPr algn="ctr"/>
            <a:r>
              <a:rPr lang="ka-GE" sz="1350" dirty="0">
                <a:solidFill>
                  <a:srgbClr val="0070C0"/>
                </a:solidFill>
              </a:rPr>
              <a:t>ხიდისთავი</a:t>
            </a:r>
          </a:p>
          <a:p>
            <a:pPr algn="ctr"/>
            <a:r>
              <a:rPr lang="ka-GE" sz="1350" dirty="0" err="1">
                <a:solidFill>
                  <a:srgbClr val="0070C0"/>
                </a:solidFill>
              </a:rPr>
              <a:t>ფხვენისი</a:t>
            </a:r>
            <a:endParaRPr lang="ka-GE" sz="1350" dirty="0">
              <a:solidFill>
                <a:srgbClr val="0070C0"/>
              </a:solidFill>
            </a:endParaRPr>
          </a:p>
          <a:p>
            <a:pPr algn="ctr"/>
            <a:r>
              <a:rPr lang="ka-GE" sz="1350" dirty="0" err="1" smtClean="0">
                <a:solidFill>
                  <a:srgbClr val="0070C0"/>
                </a:solidFill>
              </a:rPr>
              <a:t>შინდისი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5612" y="762000"/>
            <a:ext cx="4304213" cy="16402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a-GE" sz="1350" b="1" dirty="0">
              <a:solidFill>
                <a:srgbClr val="0070C0"/>
              </a:solidFill>
            </a:endParaRPr>
          </a:p>
          <a:p>
            <a:pPr algn="ctr"/>
            <a:endParaRPr lang="ka-GE" sz="1350" b="1" dirty="0">
              <a:solidFill>
                <a:srgbClr val="0070C0"/>
              </a:solidFill>
            </a:endParaRPr>
          </a:p>
          <a:p>
            <a:pPr algn="ctr"/>
            <a:endParaRPr lang="ka-GE" sz="1350" b="1" dirty="0">
              <a:solidFill>
                <a:srgbClr val="0070C0"/>
              </a:solidFill>
            </a:endParaRPr>
          </a:p>
          <a:p>
            <a:pPr algn="ctr"/>
            <a:r>
              <a:rPr lang="ka-GE" sz="1350" dirty="0">
                <a:solidFill>
                  <a:srgbClr val="0070C0"/>
                </a:solidFill>
              </a:rPr>
              <a:t>ატენი - სარწყავი სიტემა </a:t>
            </a:r>
          </a:p>
          <a:p>
            <a:pPr algn="ctr"/>
            <a:r>
              <a:rPr lang="ka-GE" sz="1350" b="1" dirty="0">
                <a:solidFill>
                  <a:srgbClr val="0070C0"/>
                </a:solidFill>
              </a:rPr>
              <a:t>37 000 ლარი </a:t>
            </a:r>
          </a:p>
          <a:p>
            <a:pPr algn="ctr"/>
            <a:endParaRPr lang="ka-GE" sz="1350" b="1" dirty="0">
              <a:solidFill>
                <a:srgbClr val="0070C0"/>
              </a:solidFill>
            </a:endParaRPr>
          </a:p>
          <a:p>
            <a:pPr algn="ctr"/>
            <a:r>
              <a:rPr lang="ka-GE" sz="1350" dirty="0" smtClean="0">
                <a:solidFill>
                  <a:srgbClr val="0070C0"/>
                </a:solidFill>
              </a:rPr>
              <a:t>ხიდისთავი - </a:t>
            </a:r>
            <a:r>
              <a:rPr lang="ka-GE" sz="1350" dirty="0">
                <a:solidFill>
                  <a:srgbClr val="0070C0"/>
                </a:solidFill>
              </a:rPr>
              <a:t>სანიაღვრე სისტემა</a:t>
            </a:r>
          </a:p>
          <a:p>
            <a:pPr algn="ctr"/>
            <a:r>
              <a:rPr lang="ka-GE" sz="1350" b="1" dirty="0">
                <a:solidFill>
                  <a:srgbClr val="0070C0"/>
                </a:solidFill>
              </a:rPr>
              <a:t>20 929 ლარი</a:t>
            </a:r>
          </a:p>
          <a:p>
            <a:pPr algn="ctr"/>
            <a:endParaRPr lang="ka-GE" sz="1350" b="1" dirty="0">
              <a:solidFill>
                <a:srgbClr val="0070C0"/>
              </a:solidFill>
            </a:endParaRPr>
          </a:p>
          <a:p>
            <a:pPr algn="ctr"/>
            <a:r>
              <a:rPr lang="ka-GE" sz="1350" dirty="0" err="1" smtClean="0">
                <a:solidFill>
                  <a:srgbClr val="0070C0"/>
                </a:solidFill>
              </a:rPr>
              <a:t>ფხვენისსა</a:t>
            </a:r>
            <a:r>
              <a:rPr lang="ka-GE" sz="1350" dirty="0" smtClean="0">
                <a:solidFill>
                  <a:srgbClr val="0070C0"/>
                </a:solidFill>
              </a:rPr>
              <a:t> </a:t>
            </a:r>
            <a:r>
              <a:rPr lang="ka-GE" sz="1350" dirty="0">
                <a:solidFill>
                  <a:srgbClr val="0070C0"/>
                </a:solidFill>
              </a:rPr>
              <a:t>და </a:t>
            </a:r>
            <a:r>
              <a:rPr lang="ka-GE" sz="1350" dirty="0" err="1">
                <a:solidFill>
                  <a:srgbClr val="0070C0"/>
                </a:solidFill>
              </a:rPr>
              <a:t>შინდისში</a:t>
            </a:r>
            <a:r>
              <a:rPr lang="ka-GE" sz="1350" dirty="0">
                <a:solidFill>
                  <a:srgbClr val="0070C0"/>
                </a:solidFill>
              </a:rPr>
              <a:t> მოსაცდელის მოწყობა</a:t>
            </a:r>
          </a:p>
          <a:p>
            <a:pPr algn="ctr"/>
            <a:r>
              <a:rPr lang="ka-GE" sz="1350" b="1" dirty="0">
                <a:solidFill>
                  <a:srgbClr val="0070C0"/>
                </a:solidFill>
              </a:rPr>
              <a:t>6 847 ლარი</a:t>
            </a:r>
          </a:p>
          <a:p>
            <a:pPr algn="ctr"/>
            <a:endParaRPr lang="ka-GE" sz="1350" b="1" dirty="0">
              <a:solidFill>
                <a:srgbClr val="0070C0"/>
              </a:solidFill>
            </a:endParaRPr>
          </a:p>
          <a:p>
            <a:pPr algn="ctr"/>
            <a:endParaRPr lang="ka-GE" sz="1350" b="1" dirty="0">
              <a:solidFill>
                <a:srgbClr val="0070C0"/>
              </a:solidFill>
            </a:endParaRPr>
          </a:p>
          <a:p>
            <a:pPr algn="ctr"/>
            <a:endParaRPr lang="en-US" sz="1350" b="1" dirty="0">
              <a:solidFill>
                <a:srgbClr val="0070C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75612" y="2777491"/>
            <a:ext cx="4304212" cy="23251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rgbClr val="0070C0"/>
              </a:solidFill>
            </a:endParaRPr>
          </a:p>
          <a:p>
            <a:pPr algn="ctr"/>
            <a:r>
              <a:rPr lang="ka-GE" sz="1350" b="1" dirty="0">
                <a:solidFill>
                  <a:srgbClr val="0070C0"/>
                </a:solidFill>
              </a:rPr>
              <a:t>საბავშვო ბაღების რეაბილიტაცია</a:t>
            </a:r>
            <a:endParaRPr lang="en-US" sz="1350" b="1" dirty="0">
              <a:solidFill>
                <a:srgbClr val="0070C0"/>
              </a:solidFill>
            </a:endParaRPr>
          </a:p>
          <a:p>
            <a:pPr algn="ctr"/>
            <a:endParaRPr lang="en-US" sz="1350" b="1" dirty="0">
              <a:solidFill>
                <a:srgbClr val="0070C0"/>
              </a:solidFill>
            </a:endParaRPr>
          </a:p>
          <a:p>
            <a:pPr algn="ctr"/>
            <a:r>
              <a:rPr lang="en-US" sz="1350" b="1" dirty="0">
                <a:solidFill>
                  <a:srgbClr val="0070C0"/>
                </a:solidFill>
              </a:rPr>
              <a:t>131 633 </a:t>
            </a:r>
            <a:r>
              <a:rPr lang="ka-GE" sz="1350" b="1" dirty="0">
                <a:solidFill>
                  <a:srgbClr val="0070C0"/>
                </a:solidFill>
              </a:rPr>
              <a:t>ლარი</a:t>
            </a:r>
          </a:p>
          <a:p>
            <a:pPr algn="ctr"/>
            <a:endParaRPr lang="ka-GE" sz="1350" b="1" dirty="0">
              <a:solidFill>
                <a:srgbClr val="0070C0"/>
              </a:solidFill>
            </a:endParaRPr>
          </a:p>
          <a:p>
            <a:pPr algn="ctr"/>
            <a:r>
              <a:rPr lang="ka-GE" sz="1350" dirty="0" err="1">
                <a:solidFill>
                  <a:srgbClr val="0070C0"/>
                </a:solidFill>
              </a:rPr>
              <a:t>ფხვენისი</a:t>
            </a:r>
            <a:endParaRPr lang="ka-GE" sz="1350" dirty="0">
              <a:solidFill>
                <a:srgbClr val="0070C0"/>
              </a:solidFill>
            </a:endParaRPr>
          </a:p>
          <a:p>
            <a:pPr algn="ctr"/>
            <a:r>
              <a:rPr lang="ka-GE" sz="1350" dirty="0" err="1">
                <a:solidFill>
                  <a:srgbClr val="0070C0"/>
                </a:solidFill>
              </a:rPr>
              <a:t>ოთარშენი</a:t>
            </a:r>
            <a:endParaRPr lang="ka-GE" sz="1350" dirty="0">
              <a:solidFill>
                <a:srgbClr val="0070C0"/>
              </a:solidFill>
            </a:endParaRPr>
          </a:p>
          <a:p>
            <a:pPr algn="ctr"/>
            <a:r>
              <a:rPr lang="ka-GE" sz="1350" dirty="0">
                <a:solidFill>
                  <a:srgbClr val="0070C0"/>
                </a:solidFill>
              </a:rPr>
              <a:t>ქვემო ხვითი </a:t>
            </a:r>
          </a:p>
          <a:p>
            <a:pPr algn="ctr"/>
            <a:r>
              <a:rPr lang="ka-GE" sz="1350" dirty="0">
                <a:solidFill>
                  <a:srgbClr val="0070C0"/>
                </a:solidFill>
              </a:rPr>
              <a:t>ქვახვრელი </a:t>
            </a:r>
            <a:endParaRPr lang="ka-GE" sz="1350" dirty="0" smtClean="0">
              <a:solidFill>
                <a:srgbClr val="0070C0"/>
              </a:solidFill>
            </a:endParaRPr>
          </a:p>
          <a:p>
            <a:pPr algn="ctr"/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87932" y="5610497"/>
            <a:ext cx="5441768" cy="6596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>
                <a:solidFill>
                  <a:srgbClr val="0070C0"/>
                </a:solidFill>
              </a:rPr>
              <a:t>მიმდინარეობს მიწათსარგებლობის </a:t>
            </a:r>
            <a:r>
              <a:rPr lang="ka-GE" sz="1350" dirty="0" err="1">
                <a:solidFill>
                  <a:srgbClr val="0070C0"/>
                </a:solidFill>
              </a:rPr>
              <a:t>გენერლური</a:t>
            </a:r>
            <a:r>
              <a:rPr lang="ka-GE" sz="1350" dirty="0">
                <a:solidFill>
                  <a:srgbClr val="0070C0"/>
                </a:solidFill>
              </a:rPr>
              <a:t> გეგმის მომზადება</a:t>
            </a:r>
          </a:p>
          <a:p>
            <a:pPr algn="ctr"/>
            <a:r>
              <a:rPr lang="ka-GE" sz="1350" b="1" dirty="0">
                <a:solidFill>
                  <a:srgbClr val="0070C0"/>
                </a:solidFill>
              </a:rPr>
              <a:t>400 000 ლარი</a:t>
            </a:r>
            <a:endParaRPr lang="en-US" sz="135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5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800"/>
            <a:ext cx="9144001" cy="51435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657" y="3048000"/>
            <a:ext cx="4042955" cy="685800"/>
          </a:xfrm>
          <a:prstGeom prst="roundRect">
            <a:avLst/>
          </a:prstGeom>
          <a:effectLst>
            <a:softEdge rad="635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chemeClr val="bg1"/>
                </a:solidFill>
              </a:rPr>
              <a:t>მიმდინარეობს სამუშაოების </a:t>
            </a:r>
          </a:p>
          <a:p>
            <a:pPr algn="ctr"/>
            <a:r>
              <a:rPr lang="ka-GE" sz="1350" b="1" dirty="0">
                <a:solidFill>
                  <a:schemeClr val="bg1"/>
                </a:solidFill>
              </a:rPr>
              <a:t>პირველი ეტაპი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</a:rPr>
              <a:t>581</a:t>
            </a:r>
            <a:r>
              <a:rPr lang="ka-GE" sz="1350" b="1" dirty="0">
                <a:solidFill>
                  <a:schemeClr val="bg1"/>
                </a:solidFill>
              </a:rPr>
              <a:t> </a:t>
            </a:r>
            <a:r>
              <a:rPr lang="en-US" sz="1350" b="1" dirty="0">
                <a:solidFill>
                  <a:schemeClr val="bg1"/>
                </a:solidFill>
              </a:rPr>
              <a:t>194</a:t>
            </a:r>
            <a:r>
              <a:rPr lang="ka-GE" sz="1350" b="1" dirty="0">
                <a:solidFill>
                  <a:schemeClr val="bg1"/>
                </a:solidFill>
              </a:rPr>
              <a:t> ლარი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2953" y="2390998"/>
            <a:ext cx="20471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350" b="1" dirty="0" smtClean="0">
                <a:solidFill>
                  <a:schemeClr val="bg1"/>
                </a:solidFill>
              </a:rPr>
              <a:t>ევროკავშირის გრანტი</a:t>
            </a:r>
            <a:endParaRPr lang="en-US" sz="1350" b="1" dirty="0">
              <a:solidFill>
                <a:schemeClr val="bg1"/>
              </a:solidFill>
            </a:endParaRPr>
          </a:p>
          <a:p>
            <a:r>
              <a:rPr lang="ka-GE" sz="1350" b="1" dirty="0">
                <a:solidFill>
                  <a:schemeClr val="bg1"/>
                </a:solidFill>
              </a:rPr>
              <a:t> 1 800 000 ლარი  </a:t>
            </a:r>
          </a:p>
        </p:txBody>
      </p:sp>
    </p:spTree>
    <p:extLst>
      <p:ext uri="{BB962C8B-B14F-4D97-AF65-F5344CB8AC3E}">
        <p14:creationId xmlns:p14="http://schemas.microsoft.com/office/powerpoint/2010/main" val="32032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sopio.nozadze\Desktop\38085150_1813717312044658_8108496692585693184_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914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15240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" y="3962400"/>
            <a:ext cx="8077200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4000" dirty="0" smtClean="0"/>
              <a:t>ანგარიში</a:t>
            </a:r>
          </a:p>
          <a:p>
            <a:endParaRPr lang="ka-GE" dirty="0" smtClean="0"/>
          </a:p>
          <a:p>
            <a:r>
              <a:rPr lang="ka-GE" sz="2000" dirty="0" smtClean="0"/>
              <a:t>                                  </a:t>
            </a:r>
            <a:r>
              <a:rPr lang="en-US" sz="2000" smtClean="0"/>
              <a:t>                           </a:t>
            </a:r>
            <a:r>
              <a:rPr lang="en-US" sz="3600" smtClean="0"/>
              <a:t>2018</a:t>
            </a:r>
            <a:endParaRPr lang="en-US" sz="3600" dirty="0"/>
          </a:p>
        </p:txBody>
      </p:sp>
      <p:pic>
        <p:nvPicPr>
          <p:cNvPr id="11" name="Picture 4" descr="C:\Users\sopio.nozadze\Desktop\38085150_1813717312044658_8108496692585693184_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685800"/>
            <a:ext cx="2279650" cy="248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1027069"/>
            <a:ext cx="8610600" cy="3461657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a-GE" sz="2100" b="1" dirty="0">
              <a:solidFill>
                <a:srgbClr val="0070C0"/>
              </a:solidFill>
            </a:endParaRPr>
          </a:p>
          <a:p>
            <a:pPr algn="ctr"/>
            <a:r>
              <a:rPr lang="ka-GE" sz="2100" b="1" dirty="0">
                <a:solidFill>
                  <a:srgbClr val="0070C0"/>
                </a:solidFill>
              </a:rPr>
              <a:t>ინფრასტრუქტურული პროექტების თანადაფინანსების პროგრამები</a:t>
            </a:r>
          </a:p>
          <a:p>
            <a:pPr algn="ctr"/>
            <a:r>
              <a:rPr lang="ka-GE" sz="21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ka-GE" sz="2100" b="1" dirty="0">
                <a:solidFill>
                  <a:srgbClr val="0070C0"/>
                </a:solidFill>
              </a:rPr>
              <a:t>33 </a:t>
            </a:r>
            <a:r>
              <a:rPr lang="ka-GE" sz="2100" b="1" dirty="0" smtClean="0">
                <a:solidFill>
                  <a:srgbClr val="0070C0"/>
                </a:solidFill>
              </a:rPr>
              <a:t>პროექტი </a:t>
            </a:r>
          </a:p>
          <a:p>
            <a:pPr algn="ctr"/>
            <a:r>
              <a:rPr lang="ka-GE" sz="2100" b="1" dirty="0" smtClean="0">
                <a:solidFill>
                  <a:srgbClr val="0070C0"/>
                </a:solidFill>
              </a:rPr>
              <a:t>მერიის </a:t>
            </a:r>
            <a:r>
              <a:rPr lang="ka-GE" sz="2400" b="1" dirty="0">
                <a:solidFill>
                  <a:srgbClr val="0070C0"/>
                </a:solidFill>
              </a:rPr>
              <a:t>90% - იანი წილობრივი მონაწილეობით</a:t>
            </a:r>
            <a:endParaRPr lang="ka-GE" sz="2100" b="1" dirty="0">
              <a:solidFill>
                <a:srgbClr val="0070C0"/>
              </a:solidFill>
            </a:endParaRPr>
          </a:p>
          <a:p>
            <a:pPr algn="ctr"/>
            <a:endParaRPr lang="ka-GE" sz="2100" b="1" dirty="0">
              <a:solidFill>
                <a:srgbClr val="0070C0"/>
              </a:solidFill>
            </a:endParaRPr>
          </a:p>
          <a:p>
            <a:pPr algn="ctr"/>
            <a:r>
              <a:rPr lang="ka-GE" sz="2100" b="1" dirty="0">
                <a:solidFill>
                  <a:srgbClr val="0070C0"/>
                </a:solidFill>
              </a:rPr>
              <a:t>ამხანაგობების რაოდენობა </a:t>
            </a:r>
            <a:r>
              <a:rPr lang="ka-GE" sz="2100" b="1" dirty="0" smtClean="0">
                <a:solidFill>
                  <a:srgbClr val="0070C0"/>
                </a:solidFill>
              </a:rPr>
              <a:t>- 29</a:t>
            </a:r>
            <a:endParaRPr lang="ka-GE" sz="2100" b="1" dirty="0">
              <a:solidFill>
                <a:srgbClr val="0070C0"/>
              </a:solidFill>
            </a:endParaRPr>
          </a:p>
          <a:p>
            <a:pPr algn="ctr"/>
            <a:r>
              <a:rPr lang="ka-GE" sz="2100" b="1" dirty="0">
                <a:solidFill>
                  <a:srgbClr val="0070C0"/>
                </a:solidFill>
              </a:rPr>
              <a:t>არარეგისტრირებული კავშირი - 4</a:t>
            </a:r>
          </a:p>
          <a:p>
            <a:pPr algn="ctr"/>
            <a:endParaRPr lang="ka-GE" sz="2100" b="1" dirty="0">
              <a:solidFill>
                <a:srgbClr val="0070C0"/>
              </a:solidFill>
            </a:endParaRPr>
          </a:p>
          <a:p>
            <a:pPr algn="ctr"/>
            <a:r>
              <a:rPr lang="ka-GE" sz="2100" b="1" dirty="0">
                <a:solidFill>
                  <a:srgbClr val="0070C0"/>
                </a:solidFill>
              </a:rPr>
              <a:t>391 465 ლარი</a:t>
            </a:r>
          </a:p>
          <a:p>
            <a:pPr algn="ctr"/>
            <a:r>
              <a:rPr lang="ka-GE" sz="2100" b="1" dirty="0">
                <a:solidFill>
                  <a:srgbClr val="0070C0"/>
                </a:solidFill>
              </a:rPr>
              <a:t>მერიის თანადაფინანსების წილი </a:t>
            </a:r>
          </a:p>
          <a:p>
            <a:pPr algn="ctr"/>
            <a:r>
              <a:rPr lang="ka-GE" sz="2100" b="1" dirty="0">
                <a:solidFill>
                  <a:srgbClr val="0070C0"/>
                </a:solidFill>
              </a:rPr>
              <a:t>352 400 ლარი</a:t>
            </a:r>
          </a:p>
          <a:p>
            <a:pPr algn="ctr"/>
            <a:endParaRPr lang="en-US" sz="1350" dirty="0"/>
          </a:p>
        </p:txBody>
      </p:sp>
      <p:sp>
        <p:nvSpPr>
          <p:cNvPr id="6" name="Rounded Rectangle 5"/>
          <p:cNvSpPr/>
          <p:nvPr/>
        </p:nvSpPr>
        <p:spPr>
          <a:xfrm>
            <a:off x="0" y="5029200"/>
            <a:ext cx="9063446" cy="1110343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rgbClr val="0070C0"/>
                </a:solidFill>
              </a:rPr>
              <a:t>პროგრამების ფარგლებში გორის მერია </a:t>
            </a:r>
            <a:r>
              <a:rPr lang="ka-GE" sz="1350" b="1" dirty="0" smtClean="0">
                <a:solidFill>
                  <a:srgbClr val="0070C0"/>
                </a:solidFill>
              </a:rPr>
              <a:t>მოსახლეობას </a:t>
            </a:r>
            <a:r>
              <a:rPr lang="ka-GE" sz="1350" b="1" dirty="0">
                <a:solidFill>
                  <a:srgbClr val="0070C0"/>
                </a:solidFill>
              </a:rPr>
              <a:t>საყოფაცხოვრებო პირობების გაუმჯობესების საშუალებას </a:t>
            </a:r>
            <a:r>
              <a:rPr lang="ka-GE" sz="1350" b="1" dirty="0" smtClean="0">
                <a:solidFill>
                  <a:srgbClr val="0070C0"/>
                </a:solidFill>
              </a:rPr>
              <a:t>აძლევს</a:t>
            </a:r>
            <a:endParaRPr lang="en-US" sz="135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32" y="857251"/>
            <a:ext cx="4623211" cy="269726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28600" y="660756"/>
            <a:ext cx="4540383" cy="581297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400" dirty="0" smtClean="0">
                <a:solidFill>
                  <a:srgbClr val="0070C0"/>
                </a:solidFill>
              </a:rPr>
              <a:t>თანადაფინანსების </a:t>
            </a:r>
            <a:r>
              <a:rPr lang="ka-GE" sz="2400" dirty="0">
                <a:solidFill>
                  <a:srgbClr val="0070C0"/>
                </a:solidFill>
              </a:rPr>
              <a:t>პროგრამები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58" y="3322959"/>
            <a:ext cx="3498245" cy="259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" y="2118795"/>
            <a:ext cx="2505135" cy="3794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68068" y="5396593"/>
            <a:ext cx="1574075" cy="516962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სადარბაზოს კარი</a:t>
            </a:r>
            <a:endParaRPr lang="en-US" sz="1350" dirty="0"/>
          </a:p>
        </p:txBody>
      </p:sp>
      <p:sp>
        <p:nvSpPr>
          <p:cNvPr id="7" name="Rounded Rectangle 6"/>
          <p:cNvSpPr/>
          <p:nvPr/>
        </p:nvSpPr>
        <p:spPr>
          <a:xfrm>
            <a:off x="6750518" y="2527500"/>
            <a:ext cx="1449977" cy="598558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ეზოს რეაბილიტაცია</a:t>
            </a:r>
            <a:endParaRPr lang="en-US" sz="1350" dirty="0"/>
          </a:p>
        </p:txBody>
      </p:sp>
      <p:sp>
        <p:nvSpPr>
          <p:cNvPr id="8" name="Rounded Rectangle 7"/>
          <p:cNvSpPr/>
          <p:nvPr/>
        </p:nvSpPr>
        <p:spPr>
          <a:xfrm>
            <a:off x="6909368" y="5272497"/>
            <a:ext cx="1574075" cy="248195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სახურავი</a:t>
            </a:r>
            <a:endParaRPr lang="en-US" sz="1350" dirty="0"/>
          </a:p>
        </p:txBody>
      </p:sp>
      <p:pic>
        <p:nvPicPr>
          <p:cNvPr id="9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96" y="2703109"/>
            <a:ext cx="3757272" cy="251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3962400" y="3068886"/>
            <a:ext cx="1659849" cy="682535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კანალიზაციის რეაბილიტაცია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815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337" y="137161"/>
            <a:ext cx="5715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/>
              <a:t>კეთილმოწობის სააგენტოს მიერ 18 სოფელში დაიხურა სტიქიური ნაგავსაყრელი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9337" y="1219200"/>
            <a:ext cx="6248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2018 </a:t>
            </a:r>
            <a:r>
              <a:rPr lang="ka-GE" dirty="0" smtClean="0"/>
              <a:t>წელს ურნები 25 სოფელში დაიდგა</a:t>
            </a:r>
          </a:p>
          <a:p>
            <a:pPr algn="ctr"/>
            <a:endParaRPr lang="ka-GE" dirty="0" smtClean="0"/>
          </a:p>
          <a:p>
            <a:pPr algn="ctr"/>
            <a:r>
              <a:rPr lang="ka-GE" dirty="0" smtClean="0"/>
              <a:t> ამ ეტაპზე საყოფაცხოვრებო ნარჩენის გატანა ხდება </a:t>
            </a:r>
          </a:p>
          <a:p>
            <a:pPr algn="ctr"/>
            <a:r>
              <a:rPr lang="ka-GE" dirty="0" smtClean="0"/>
              <a:t>75 სოფლიდან და 5 დევნილთა ჩასახლებიდან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9337" y="2606039"/>
            <a:ext cx="715409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/>
              <a:t>სააგენტოს მიერ სოფლებში ინტენსიურად მიმდინარეობს შიდა საუბნო გზების მოწესრიგება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25182"/>
            <a:ext cx="4476750" cy="2696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88078"/>
            <a:ext cx="3849190" cy="2971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37" y="134984"/>
            <a:ext cx="2470513" cy="241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857250"/>
            <a:ext cx="9144000" cy="5056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 dirty="0"/>
          </a:p>
        </p:txBody>
      </p:sp>
      <p:sp>
        <p:nvSpPr>
          <p:cNvPr id="5" name="Rectangle 4"/>
          <p:cNvSpPr/>
          <p:nvPr/>
        </p:nvSpPr>
        <p:spPr>
          <a:xfrm>
            <a:off x="0" y="1654276"/>
            <a:ext cx="5281684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350" dirty="0"/>
          </a:p>
          <a:p>
            <a:r>
              <a:rPr lang="ka-GE" sz="1350" dirty="0">
                <a:solidFill>
                  <a:schemeClr val="accent5">
                    <a:lumMod val="75000"/>
                  </a:schemeClr>
                </a:solidFill>
              </a:rPr>
              <a:t>მოსაკრებლის სააბონენტო ქვითრის მიწოდების ნაცვლად ამოქმედდა </a:t>
            </a:r>
            <a:r>
              <a:rPr lang="en-US" sz="1350" dirty="0">
                <a:solidFill>
                  <a:schemeClr val="accent5">
                    <a:lumMod val="75000"/>
                  </a:schemeClr>
                </a:solidFill>
              </a:rPr>
              <a:t>SMS </a:t>
            </a:r>
            <a:r>
              <a:rPr lang="ka-GE" sz="1350" dirty="0">
                <a:solidFill>
                  <a:schemeClr val="accent5">
                    <a:lumMod val="75000"/>
                  </a:schemeClr>
                </a:solidFill>
              </a:rPr>
              <a:t>მიწოდების </a:t>
            </a:r>
            <a:r>
              <a:rPr lang="ka-GE" sz="1350" dirty="0" smtClean="0">
                <a:solidFill>
                  <a:schemeClr val="accent5">
                    <a:lumMod val="75000"/>
                  </a:schemeClr>
                </a:solidFill>
              </a:rPr>
              <a:t>სერვისი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 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911672"/>
            <a:ext cx="4319516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a-GE" sz="1350"/>
              <a:t>მოსაკრებლების კონტროლის განყოფილება</a:t>
            </a:r>
            <a:endParaRPr lang="en-US" sz="1350" dirty="0"/>
          </a:p>
        </p:txBody>
      </p:sp>
      <p:sp>
        <p:nvSpPr>
          <p:cNvPr id="7" name="Rectangle 6"/>
          <p:cNvSpPr/>
          <p:nvPr/>
        </p:nvSpPr>
        <p:spPr>
          <a:xfrm>
            <a:off x="0" y="2569369"/>
            <a:ext cx="7491768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a-GE" sz="1350" dirty="0" err="1" smtClean="0">
                <a:solidFill>
                  <a:schemeClr val="accent5">
                    <a:lumMod val="75000"/>
                  </a:schemeClr>
                </a:solidFill>
              </a:rPr>
              <a:t>პირგასამტეხლოები</a:t>
            </a:r>
            <a:r>
              <a:rPr lang="ka-GE" sz="1350" dirty="0" smtClean="0">
                <a:solidFill>
                  <a:schemeClr val="accent5">
                    <a:lumMod val="75000"/>
                  </a:schemeClr>
                </a:solidFill>
              </a:rPr>
              <a:t> იჯარის </a:t>
            </a:r>
            <a:r>
              <a:rPr lang="ka-GE" sz="1350" dirty="0">
                <a:solidFill>
                  <a:schemeClr val="accent5">
                    <a:lumMod val="75000"/>
                  </a:schemeClr>
                </a:solidFill>
              </a:rPr>
              <a:t>ხელშეკრულებების პირობების დარღვევის გამო </a:t>
            </a:r>
            <a:endParaRPr lang="ka-GE" sz="135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ka-GE" sz="1350" b="1" dirty="0" smtClean="0">
                <a:solidFill>
                  <a:schemeClr val="accent5">
                    <a:lumMod val="75000"/>
                  </a:schemeClr>
                </a:solidFill>
              </a:rPr>
              <a:t>20 000 ლარი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484462"/>
            <a:ext cx="7773678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a-GE" sz="1350" dirty="0">
                <a:solidFill>
                  <a:schemeClr val="accent5">
                    <a:lumMod val="75000"/>
                  </a:schemeClr>
                </a:solidFill>
              </a:rPr>
              <a:t>6 მეიჯარესთან შედგა ვალდებულების აღიარების   შეთანხმება </a:t>
            </a:r>
            <a:r>
              <a:rPr lang="ka-GE" sz="1350" b="1" dirty="0" smtClean="0">
                <a:solidFill>
                  <a:schemeClr val="accent5">
                    <a:lumMod val="75000"/>
                  </a:schemeClr>
                </a:solidFill>
              </a:rPr>
              <a:t>33 153 ლარზე, </a:t>
            </a:r>
            <a:r>
              <a:rPr lang="ka-GE" sz="1350" dirty="0" smtClean="0">
                <a:solidFill>
                  <a:schemeClr val="accent5">
                    <a:lumMod val="75000"/>
                  </a:schemeClr>
                </a:solidFill>
              </a:rPr>
              <a:t>რომლის </a:t>
            </a:r>
            <a:r>
              <a:rPr lang="ka-GE" sz="1350" dirty="0">
                <a:solidFill>
                  <a:schemeClr val="accent5">
                    <a:lumMod val="75000"/>
                  </a:schemeClr>
                </a:solidFill>
              </a:rPr>
              <a:t>გადახდაც მიმდინარეობს შეთანხმებული გრაფიკის </a:t>
            </a:r>
            <a:r>
              <a:rPr lang="ka-GE" sz="1350" dirty="0" smtClean="0">
                <a:solidFill>
                  <a:schemeClr val="accent5">
                    <a:lumMod val="75000"/>
                  </a:schemeClr>
                </a:solidFill>
              </a:rPr>
              <a:t>მიხედვით.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296487"/>
            <a:ext cx="9144000" cy="11137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a-GE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ka-GE" sz="1400" b="1" dirty="0" smtClean="0">
                <a:solidFill>
                  <a:schemeClr val="accent5">
                    <a:lumMod val="75000"/>
                  </a:schemeClr>
                </a:solidFill>
              </a:rPr>
              <a:t>მიმდინარე წელს დასუფთავების მოსაკრებლის შემოსავლები გადაჭარბებით (126</a:t>
            </a:r>
            <a:r>
              <a:rPr lang="ka-GE" sz="14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ka-GE" sz="1400" b="1" dirty="0" smtClean="0">
                <a:solidFill>
                  <a:schemeClr val="accent5">
                    <a:lumMod val="75000"/>
                  </a:schemeClr>
                </a:solidFill>
              </a:rPr>
              <a:t>9%) შესრულდა.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66292"/>
            <a:ext cx="476573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a-GE" sz="2400" b="1" dirty="0" smtClean="0">
                <a:solidFill>
                  <a:srgbClr val="0070C0"/>
                </a:solidFill>
              </a:rPr>
              <a:t>ზედამხედველობის სამსახური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4098" y="1298122"/>
            <a:ext cx="4157713" cy="1140668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ka-GE" sz="1350" dirty="0"/>
          </a:p>
          <a:p>
            <a:pPr lvl="0"/>
            <a:endParaRPr lang="ka-GE" sz="1350" dirty="0"/>
          </a:p>
          <a:p>
            <a:pPr lvl="0" algn="ctr"/>
            <a:endParaRPr lang="ka-GE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8" y="2515598"/>
            <a:ext cx="3545633" cy="2659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9" y="1059394"/>
            <a:ext cx="4140911" cy="195709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676883" y="1658038"/>
            <a:ext cx="4467117" cy="3760468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a-GE" sz="1350" b="1" dirty="0"/>
          </a:p>
          <a:p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დაჯარიმდა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18 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ფიზიკური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პირი</a:t>
            </a:r>
            <a:endParaRPr lang="ka-GE" sz="135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ka-GE" sz="1350" b="1" dirty="0">
                <a:solidFill>
                  <a:schemeClr val="accent1">
                    <a:lumMod val="75000"/>
                  </a:schemeClr>
                </a:solidFill>
              </a:rPr>
              <a:t>ჯარიმის თანხა 8 000 ლარი</a:t>
            </a:r>
            <a:endParaRPr lang="en-US" sz="135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sz="135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ადმინისტრაციული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სამართალდარღვევის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გამო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სამართალდარღვევის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ოქმი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შედგა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2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იურიდიული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პირის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 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მიმართ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და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გადაიგზავნა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სასამართლოში</a:t>
            </a:r>
            <a:endParaRPr lang="ka-GE" sz="135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sz="135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ka-GE" sz="135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ka-GE" sz="1350" b="1" dirty="0">
                <a:solidFill>
                  <a:schemeClr val="accent1">
                    <a:lumMod val="75000"/>
                  </a:schemeClr>
                </a:solidFill>
              </a:rPr>
              <a:t>ადმინისტრაციული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საქმისწარმოება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დაიწყო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18 </a:t>
            </a:r>
            <a:r>
              <a:rPr lang="en-US" sz="1350" b="1" dirty="0" err="1">
                <a:solidFill>
                  <a:schemeClr val="accent1">
                    <a:lumMod val="75000"/>
                  </a:schemeClr>
                </a:solidFill>
              </a:rPr>
              <a:t>ობიექტზე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ka-GE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ka-GE" sz="1350" b="1" dirty="0" smtClean="0">
                <a:solidFill>
                  <a:schemeClr val="accent1">
                    <a:lumMod val="75000"/>
                  </a:schemeClr>
                </a:solidFill>
              </a:rPr>
              <a:t>13-ზე მიმდინარეობს.</a:t>
            </a:r>
            <a:endParaRPr lang="ka-GE" sz="135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sz="135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sz="135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ka-GE" sz="1350" b="1" dirty="0">
                <a:solidFill>
                  <a:schemeClr val="accent1">
                    <a:lumMod val="75000"/>
                  </a:schemeClr>
                </a:solidFill>
              </a:rPr>
              <a:t>ექსპლუატაციაში მიღებულ იქნა 49 ობიექტი</a:t>
            </a:r>
          </a:p>
          <a:p>
            <a:endParaRPr lang="en-US" sz="135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r>
              <a:rPr lang="en-US" sz="1350" b="1" dirty="0"/>
              <a:t>     </a:t>
            </a:r>
            <a:endParaRPr lang="en-US" sz="1350" dirty="0"/>
          </a:p>
          <a:p>
            <a:r>
              <a:rPr lang="en-US" sz="1350" b="1" dirty="0"/>
              <a:t> </a:t>
            </a:r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7" name="Rectangle 6"/>
          <p:cNvSpPr/>
          <p:nvPr/>
        </p:nvSpPr>
        <p:spPr>
          <a:xfrm>
            <a:off x="46461" y="5013273"/>
            <a:ext cx="9144001" cy="964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1350" b="1" dirty="0" smtClean="0"/>
              <a:t>გარევაჭრობის აღმოსაფხვრელად, უნებართვო </a:t>
            </a:r>
            <a:r>
              <a:rPr lang="ka-GE" sz="1350" b="1" dirty="0"/>
              <a:t>საქმიანობის კონტროლის </a:t>
            </a:r>
            <a:r>
              <a:rPr lang="en-US" sz="1350" b="1" dirty="0" err="1" smtClean="0"/>
              <a:t>განყოფილება</a:t>
            </a:r>
            <a:r>
              <a:rPr lang="en-US" sz="1350" b="1" dirty="0" smtClean="0"/>
              <a:t> </a:t>
            </a:r>
            <a:r>
              <a:rPr lang="en-US" sz="1350" b="1" dirty="0" err="1" smtClean="0"/>
              <a:t>გეგმა</a:t>
            </a:r>
            <a:r>
              <a:rPr lang="ka-GE" sz="1350" b="1" dirty="0" err="1" smtClean="0"/>
              <a:t>ვს</a:t>
            </a:r>
            <a:r>
              <a:rPr lang="en-US" sz="1350" b="1" dirty="0" smtClean="0"/>
              <a:t> </a:t>
            </a:r>
            <a:r>
              <a:rPr lang="en-US" sz="1350" b="1" dirty="0" err="1"/>
              <a:t>და</a:t>
            </a:r>
            <a:r>
              <a:rPr lang="en-US" sz="1350" b="1" dirty="0"/>
              <a:t> </a:t>
            </a:r>
            <a:r>
              <a:rPr lang="en-US" sz="1350" b="1" dirty="0" err="1"/>
              <a:t>ძალოვან</a:t>
            </a:r>
            <a:r>
              <a:rPr lang="en-US" sz="1350" b="1" dirty="0"/>
              <a:t> </a:t>
            </a:r>
            <a:r>
              <a:rPr lang="en-US" sz="1350" b="1" dirty="0" err="1"/>
              <a:t>სტრუქტურებთან</a:t>
            </a:r>
            <a:r>
              <a:rPr lang="en-US" sz="1350" b="1" dirty="0"/>
              <a:t> </a:t>
            </a:r>
            <a:r>
              <a:rPr lang="en-US" sz="1350" b="1" dirty="0" err="1"/>
              <a:t>ერთად</a:t>
            </a:r>
            <a:r>
              <a:rPr lang="en-US" sz="1350" b="1" dirty="0"/>
              <a:t> </a:t>
            </a:r>
            <a:r>
              <a:rPr lang="ka-GE" sz="1350" b="1" dirty="0" smtClean="0"/>
              <a:t>ა</a:t>
            </a:r>
            <a:r>
              <a:rPr lang="en-US" sz="1350" b="1" dirty="0" err="1" smtClean="0"/>
              <a:t>ხორციელ</a:t>
            </a:r>
            <a:r>
              <a:rPr lang="ka-GE" sz="1350" b="1" dirty="0" smtClean="0"/>
              <a:t>ებს</a:t>
            </a:r>
            <a:r>
              <a:rPr lang="en-US" sz="1350" b="1" dirty="0" smtClean="0"/>
              <a:t> </a:t>
            </a:r>
            <a:r>
              <a:rPr lang="en-US" sz="1350" b="1" dirty="0" err="1" smtClean="0"/>
              <a:t>ღონისძიებებ</a:t>
            </a:r>
            <a:r>
              <a:rPr lang="ka-GE" sz="1350" b="1" dirty="0" smtClean="0"/>
              <a:t>ს</a:t>
            </a:r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4534989" y="159212"/>
            <a:ext cx="427873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1350" b="1" dirty="0"/>
              <a:t>უნებართვო საქმიანობის კონტროლის </a:t>
            </a:r>
            <a:r>
              <a:rPr lang="en-US" sz="1350" b="1" dirty="0" err="1"/>
              <a:t>განყოფილება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953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0" y="28303"/>
            <a:ext cx="510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200" b="1" dirty="0" smtClean="0">
                <a:solidFill>
                  <a:srgbClr val="0070C0"/>
                </a:solidFill>
              </a:rPr>
              <a:t>სამხედრო  სავალდებულო  სამსახური</a:t>
            </a:r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9229" y="1032346"/>
            <a:ext cx="4800600" cy="2438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a-GE" dirty="0" smtClean="0"/>
          </a:p>
          <a:p>
            <a:r>
              <a:rPr lang="ka-GE" dirty="0" smtClean="0">
                <a:solidFill>
                  <a:srgbClr val="0070C0"/>
                </a:solidFill>
              </a:rPr>
              <a:t>2018 წლის იანვარ-აპრილის თვეში აღრიცხვაზე აყვანილია </a:t>
            </a:r>
            <a:r>
              <a:rPr lang="ru-RU" b="1" dirty="0">
                <a:solidFill>
                  <a:srgbClr val="0070C0"/>
                </a:solidFill>
              </a:rPr>
              <a:t>868  </a:t>
            </a:r>
            <a:r>
              <a:rPr lang="ru-RU" b="1" dirty="0" smtClean="0">
                <a:solidFill>
                  <a:srgbClr val="0070C0"/>
                </a:solidFill>
              </a:rPr>
              <a:t>ჭაბუკი</a:t>
            </a:r>
          </a:p>
          <a:p>
            <a:r>
              <a:rPr lang="ka-GE" dirty="0" smtClean="0">
                <a:solidFill>
                  <a:srgbClr val="0070C0"/>
                </a:solidFill>
              </a:rPr>
              <a:t>გეგმა - </a:t>
            </a:r>
            <a:r>
              <a:rPr lang="ka-GE" b="1" dirty="0" smtClean="0">
                <a:solidFill>
                  <a:srgbClr val="0070C0"/>
                </a:solidFill>
              </a:rPr>
              <a:t>116</a:t>
            </a:r>
          </a:p>
          <a:p>
            <a:r>
              <a:rPr lang="ka-GE" dirty="0" smtClean="0">
                <a:solidFill>
                  <a:srgbClr val="0070C0"/>
                </a:solidFill>
              </a:rPr>
              <a:t>ჩაირიცხა - </a:t>
            </a:r>
            <a:r>
              <a:rPr lang="ka-GE" b="1" dirty="0" smtClean="0">
                <a:solidFill>
                  <a:srgbClr val="0070C0"/>
                </a:solidFill>
              </a:rPr>
              <a:t>117</a:t>
            </a:r>
          </a:p>
          <a:p>
            <a:r>
              <a:rPr lang="ka-GE" dirty="0" smtClean="0">
                <a:solidFill>
                  <a:srgbClr val="0070C0"/>
                </a:solidFill>
              </a:rPr>
              <a:t>გადაუვადდა </a:t>
            </a:r>
            <a:r>
              <a:rPr lang="ka-GE" b="1" dirty="0" smtClean="0">
                <a:solidFill>
                  <a:srgbClr val="0070C0"/>
                </a:solidFill>
              </a:rPr>
              <a:t>804 წვევამდელს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მოსაკრებელი გადაიხადა </a:t>
            </a:r>
            <a:r>
              <a:rPr lang="ru-RU" b="1" dirty="0" smtClean="0">
                <a:solidFill>
                  <a:srgbClr val="0070C0"/>
                </a:solidFill>
              </a:rPr>
              <a:t>9 წვევამდელმა </a:t>
            </a:r>
            <a:endParaRPr lang="ka-GE" b="1" dirty="0" smtClean="0">
              <a:solidFill>
                <a:srgbClr val="0070C0"/>
              </a:solidFill>
            </a:endParaRPr>
          </a:p>
          <a:p>
            <a:r>
              <a:rPr lang="ka-GE" dirty="0" smtClean="0">
                <a:solidFill>
                  <a:srgbClr val="0070C0"/>
                </a:solidFill>
              </a:rPr>
              <a:t>ბიუჯეტში შევიდა </a:t>
            </a:r>
            <a:r>
              <a:rPr lang="ka-GE" b="1" dirty="0" smtClean="0">
                <a:solidFill>
                  <a:srgbClr val="0070C0"/>
                </a:solidFill>
              </a:rPr>
              <a:t>18 000 ლარი</a:t>
            </a:r>
            <a:endParaRPr lang="en-US" b="1" dirty="0" smtClean="0">
              <a:solidFill>
                <a:srgbClr val="0070C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152400" y="4343400"/>
            <a:ext cx="8763000" cy="14873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a-GE" sz="2300" dirty="0" smtClean="0">
                <a:solidFill>
                  <a:srgbClr val="0070C0"/>
                </a:solidFill>
              </a:rPr>
              <a:t>2018 წლის საშემოდგომო გაწვევა დაიწყო 13 აგვისტოს და გრძელდება 29 დეკემბრამდე. </a:t>
            </a:r>
            <a:r>
              <a:rPr lang="ka-GE" sz="2300" b="1" dirty="0" smtClean="0">
                <a:solidFill>
                  <a:srgbClr val="0070C0"/>
                </a:solidFill>
              </a:rPr>
              <a:t>გეგმა შესრულდა გადაჭარბებით. </a:t>
            </a:r>
          </a:p>
          <a:p>
            <a:pPr algn="just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410200" y="443381"/>
            <a:ext cx="3276600" cy="180816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თავდაცვის სამინისტროს შეიარაღებული ძალების საკონტრაქტო პროფესიულ </a:t>
            </a:r>
            <a:r>
              <a:rPr lang="ru-RU" dirty="0" smtClean="0">
                <a:solidFill>
                  <a:srgbClr val="0070C0"/>
                </a:solidFill>
              </a:rPr>
              <a:t>სამსახურში </a:t>
            </a:r>
            <a:r>
              <a:rPr lang="ru-RU" dirty="0">
                <a:solidFill>
                  <a:srgbClr val="0070C0"/>
                </a:solidFill>
              </a:rPr>
              <a:t>გაწვეულია </a:t>
            </a:r>
            <a:endParaRPr lang="ka-GE" dirty="0" smtClean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231 რეკრუტი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81600" y="2362200"/>
            <a:ext cx="3733800" cy="1524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რეზერვისტთა აღრიცხვაზე აყვანილია 518 </a:t>
            </a:r>
            <a:r>
              <a:rPr lang="ru-RU" dirty="0" smtClean="0">
                <a:solidFill>
                  <a:srgbClr val="0070C0"/>
                </a:solidFill>
              </a:rPr>
              <a:t>რეზერვისტი</a:t>
            </a:r>
            <a:r>
              <a:rPr lang="ka-GE" dirty="0">
                <a:solidFill>
                  <a:srgbClr val="0070C0"/>
                </a:solidFill>
              </a:rPr>
              <a:t>,</a:t>
            </a:r>
            <a:r>
              <a:rPr lang="ru-RU" dirty="0" smtClean="0">
                <a:solidFill>
                  <a:srgbClr val="0070C0"/>
                </a:solidFill>
              </a:rPr>
              <a:t> ზღვრული </a:t>
            </a:r>
            <a:r>
              <a:rPr lang="ru-RU" dirty="0">
                <a:solidFill>
                  <a:srgbClr val="0070C0"/>
                </a:solidFill>
              </a:rPr>
              <a:t>ასაკის შესრულების გამო 864 </a:t>
            </a:r>
            <a:r>
              <a:rPr lang="ru-RU" dirty="0" smtClean="0">
                <a:solidFill>
                  <a:srgbClr val="0070C0"/>
                </a:solidFill>
              </a:rPr>
              <a:t>რეზერვისტი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28600" y="0"/>
          <a:ext cx="857256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ight Arrow 5"/>
          <p:cNvSpPr/>
          <p:nvPr/>
        </p:nvSpPr>
        <p:spPr>
          <a:xfrm>
            <a:off x="0" y="990600"/>
            <a:ext cx="228600" cy="228600"/>
          </a:xfrm>
          <a:prstGeom prst="rightArrow">
            <a:avLst>
              <a:gd name="adj1" fmla="val 5754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0" y="1752600"/>
            <a:ext cx="228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609600"/>
            <a:ext cx="6934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a-GE" b="1" dirty="0" smtClean="0"/>
          </a:p>
          <a:p>
            <a:r>
              <a:rPr lang="ka-GE" b="1" dirty="0" smtClean="0"/>
              <a:t>  </a:t>
            </a:r>
            <a:r>
              <a:rPr lang="ka-GE" sz="1600" b="1" dirty="0" smtClean="0"/>
              <a:t>ჯანდაცვის განყოფილება  </a:t>
            </a:r>
            <a:r>
              <a:rPr lang="ka-GE" dirty="0" smtClean="0"/>
              <a:t>-   6</a:t>
            </a:r>
            <a:r>
              <a:rPr lang="en-US" dirty="0" smtClean="0"/>
              <a:t>84 605 </a:t>
            </a:r>
            <a:r>
              <a:rPr lang="ka-GE" dirty="0" smtClean="0"/>
              <a:t> ლარი         </a:t>
            </a:r>
          </a:p>
          <a:p>
            <a:r>
              <a:rPr lang="ka-GE" dirty="0" smtClean="0"/>
              <a:t>                                                 2 171 ბენეფიციარი</a:t>
            </a:r>
          </a:p>
          <a:p>
            <a:endParaRPr lang="ka-GE" sz="2800" b="1" dirty="0" smtClean="0"/>
          </a:p>
          <a:p>
            <a:endParaRPr lang="ka-GE" sz="2800" b="1" dirty="0" smtClean="0"/>
          </a:p>
          <a:p>
            <a:r>
              <a:rPr lang="ka-GE" sz="2800" b="1" dirty="0" smtClean="0"/>
              <a:t> </a:t>
            </a:r>
          </a:p>
          <a:p>
            <a:endParaRPr lang="ka-GE" b="1" dirty="0" smtClean="0"/>
          </a:p>
          <a:p>
            <a:r>
              <a:rPr lang="ka-GE" b="1" dirty="0" smtClean="0"/>
              <a:t>                                                        </a:t>
            </a:r>
          </a:p>
          <a:p>
            <a:r>
              <a:rPr lang="ka-GE" dirty="0" smtClean="0"/>
              <a:t>                                                         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16764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600" b="1" dirty="0" smtClean="0"/>
              <a:t>სოციალური განყოფილება  </a:t>
            </a:r>
            <a:r>
              <a:rPr lang="ka-GE" sz="1600" dirty="0" smtClean="0"/>
              <a:t>-  3</a:t>
            </a:r>
            <a:r>
              <a:rPr lang="en-US" sz="1600" dirty="0" smtClean="0"/>
              <a:t>76 370 </a:t>
            </a:r>
            <a:r>
              <a:rPr lang="ka-GE" sz="1600" dirty="0" smtClean="0"/>
              <a:t>ლარი</a:t>
            </a:r>
          </a:p>
          <a:p>
            <a:r>
              <a:rPr lang="ka-GE" sz="1600" dirty="0" smtClean="0"/>
              <a:t>                                                          866 ბენეფიცირი </a:t>
            </a:r>
            <a:endParaRPr lang="en-US" sz="1600" dirty="0"/>
          </a:p>
        </p:txBody>
      </p:sp>
      <p:pic>
        <p:nvPicPr>
          <p:cNvPr id="9" name="Picture 2" descr="http://www.mentalhealthy.co.uk/sites/default/files/bigstock_Team_27884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838200"/>
            <a:ext cx="3577389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2209800" y="4214039"/>
            <a:ext cx="4343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ka-GE" dirty="0"/>
              <a:t>15 </a:t>
            </a:r>
            <a:r>
              <a:rPr lang="ka-GE" dirty="0" smtClean="0"/>
              <a:t>პროექტი</a:t>
            </a:r>
          </a:p>
          <a:p>
            <a:pPr lvl="0" algn="ctr"/>
            <a:r>
              <a:rPr lang="ka-GE" dirty="0" smtClean="0"/>
              <a:t>1 </a:t>
            </a:r>
            <a:r>
              <a:rPr lang="ka-GE" dirty="0"/>
              <a:t>002 </a:t>
            </a:r>
            <a:r>
              <a:rPr lang="ka-GE" dirty="0" smtClean="0"/>
              <a:t>ბენეფიციარი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3182120"/>
            <a:ext cx="73152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a-GE" sz="2400" b="1" dirty="0" smtClean="0"/>
              <a:t>სოციალური პროექტების თანადაფინანსების პროგრამა  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1600200" y="5085365"/>
            <a:ext cx="54864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ka-GE" dirty="0" smtClean="0"/>
          </a:p>
          <a:p>
            <a:pPr algn="ctr"/>
            <a:r>
              <a:rPr lang="ka-GE" dirty="0" smtClean="0"/>
              <a:t>მერიის თანადაფინანსების წილი</a:t>
            </a:r>
          </a:p>
          <a:p>
            <a:pPr algn="ctr"/>
            <a:r>
              <a:rPr lang="ka-GE" dirty="0" smtClean="0"/>
              <a:t>260 </a:t>
            </a:r>
            <a:r>
              <a:rPr lang="ka-GE" dirty="0"/>
              <a:t>200 ლარი</a:t>
            </a:r>
          </a:p>
          <a:p>
            <a:pPr lvl="0"/>
            <a:endParaRPr lang="ka-GE" b="1" dirty="0" smtClean="0"/>
          </a:p>
        </p:txBody>
      </p:sp>
    </p:spTree>
    <p:extLst>
      <p:ext uri="{BB962C8B-B14F-4D97-AF65-F5344CB8AC3E}">
        <p14:creationId xmlns:p14="http://schemas.microsoft.com/office/powerpoint/2010/main" val="9421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4800" y="4881001"/>
            <a:ext cx="3111136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ka-GE" sz="1600" dirty="0" smtClean="0">
              <a:solidFill>
                <a:schemeClr val="tx1"/>
              </a:solidFill>
              <a:latin typeface="Sylfae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a-GE" sz="1600" dirty="0" err="1" smtClean="0">
                <a:solidFill>
                  <a:schemeClr val="tx1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ფლავსა</a:t>
            </a:r>
            <a:r>
              <a:rPr lang="ka-GE" sz="1600" dirty="0" smtClean="0">
                <a:solidFill>
                  <a:schemeClr val="tx1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 და ქვემო </a:t>
            </a:r>
            <a:r>
              <a:rPr lang="ka-GE" sz="1600" dirty="0" err="1" smtClean="0">
                <a:solidFill>
                  <a:schemeClr val="tx1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ხვითში</a:t>
            </a:r>
            <a:r>
              <a:rPr lang="ka-GE" sz="1600" dirty="0" smtClean="0">
                <a:solidFill>
                  <a:schemeClr val="tx1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 მცხოვრებ 2 </a:t>
            </a:r>
            <a:r>
              <a:rPr kumimoji="0" lang="ka-GE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უსახლკარო ოჯახს გადაეცა სოციალური საცხოვრისი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ka-GE" sz="1600" dirty="0">
              <a:solidFill>
                <a:schemeClr val="tx1"/>
              </a:solidFill>
              <a:latin typeface="Sylfae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a-GE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F:\შშმ პრეზენტაცია\ფოტო\24297600_1549198255163233_97825135763234633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66019"/>
            <a:ext cx="2971800" cy="20574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0"/>
            <a:ext cx="419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a-GE" sz="2400" dirty="0" smtClean="0">
                <a:latin typeface="Arial" pitchFamily="34" charset="0"/>
                <a:cs typeface="Arial" pitchFamily="34" charset="0"/>
              </a:rPr>
              <a:t>70 შშმ პირს გადაეცა ეტლი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5" descr="F:\შშმ პრეზენტაცია\ფოტო\30724515_1682984041784653_638537784056467463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808" y="2133600"/>
            <a:ext cx="2209800" cy="258862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34" y="447301"/>
            <a:ext cx="4038600" cy="2582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48234" y="0"/>
            <a:ext cx="3733800" cy="600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/>
              <a:t>14 ოჯახს გადაეცა ფართი სოციალურ საცხოვრისში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15310"/>
            <a:ext cx="3249811" cy="2945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61" y="2449909"/>
            <a:ext cx="3163546" cy="27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91400" cy="79673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ka-GE" sz="2800" b="1" dirty="0" smtClean="0"/>
              <a:t>2018 წელს დაფინანსებული პროექტები: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674" y="928255"/>
            <a:ext cx="6019800" cy="488441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ka-GE" sz="1600" dirty="0" smtClean="0"/>
              <a:t>"კეთილდღეობისა და განვითარების ცენტრი" </a:t>
            </a:r>
            <a:r>
              <a:rPr lang="en-US" sz="1600" dirty="0" smtClean="0"/>
              <a:t> - </a:t>
            </a:r>
            <a:r>
              <a:rPr lang="ka-GE" sz="1600" b="1" dirty="0" smtClean="0"/>
              <a:t>69300 ლარი</a:t>
            </a:r>
            <a:r>
              <a:rPr lang="en-US" sz="1600" b="1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ka-GE" sz="1600" dirty="0" smtClean="0"/>
              <a:t> სოციალურად დაუცველი ბავშვების საზაფხულო ბანაკი </a:t>
            </a:r>
            <a:r>
              <a:rPr lang="en-US" sz="1600" dirty="0" smtClean="0"/>
              <a:t>/ </a:t>
            </a:r>
            <a:r>
              <a:rPr lang="ka-GE" sz="1600" dirty="0" smtClean="0"/>
              <a:t>საზოგადოება „ბილიკი“ </a:t>
            </a:r>
            <a:r>
              <a:rPr lang="en-US" sz="1600" dirty="0" smtClean="0"/>
              <a:t> - </a:t>
            </a:r>
            <a:r>
              <a:rPr lang="ka-GE" sz="1600" b="1" dirty="0" smtClean="0"/>
              <a:t>12000 ლარი</a:t>
            </a:r>
            <a:endParaRPr lang="en-US" sz="1600" b="1" dirty="0" smtClean="0"/>
          </a:p>
          <a:p>
            <a:pPr>
              <a:buFont typeface="Wingdings" pitchFamily="2" charset="2"/>
              <a:buChar char="Ø"/>
            </a:pPr>
            <a:r>
              <a:rPr lang="ka-GE" sz="1600" dirty="0" smtClean="0"/>
              <a:t> სოციალურად დაუცველი ბავშვების დღის ცენტრი</a:t>
            </a:r>
            <a:r>
              <a:rPr lang="en-US" sz="1600" dirty="0" smtClean="0"/>
              <a:t>/ </a:t>
            </a:r>
            <a:r>
              <a:rPr lang="ka-GE" sz="1600" dirty="0" smtClean="0"/>
              <a:t> საზოგადოება „ბილიკი“</a:t>
            </a:r>
            <a:r>
              <a:rPr lang="en-US" sz="1600" dirty="0" smtClean="0"/>
              <a:t> - </a:t>
            </a:r>
            <a:r>
              <a:rPr lang="ka-GE" sz="1600" dirty="0" smtClean="0"/>
              <a:t> </a:t>
            </a:r>
            <a:r>
              <a:rPr lang="ka-GE" sz="1600" b="1" dirty="0" smtClean="0"/>
              <a:t>4000 ლარი</a:t>
            </a:r>
            <a:endParaRPr lang="en-US" sz="1600" b="1" dirty="0" smtClean="0"/>
          </a:p>
          <a:p>
            <a:pPr lvl="0">
              <a:buFont typeface="Wingdings" pitchFamily="2" charset="2"/>
              <a:buChar char="Ø"/>
            </a:pPr>
            <a:r>
              <a:rPr lang="ka-GE" sz="1600" dirty="0" smtClean="0"/>
              <a:t>დევნილი, სოციალურად დაუცველი და შშმ ბავშვების საზაფხულო ბანაკი - </a:t>
            </a:r>
            <a:r>
              <a:rPr lang="en-US" sz="1600" dirty="0" err="1" smtClean="0"/>
              <a:t>სკრის</a:t>
            </a:r>
            <a:r>
              <a:rPr lang="en-US" sz="1600" dirty="0" smtClean="0"/>
              <a:t> </a:t>
            </a:r>
            <a:r>
              <a:rPr lang="en-US" sz="1600" dirty="0" err="1" smtClean="0"/>
              <a:t>სათემო</a:t>
            </a:r>
            <a:r>
              <a:rPr lang="en-US" sz="1600" dirty="0" smtClean="0"/>
              <a:t> </a:t>
            </a:r>
            <a:r>
              <a:rPr lang="en-US" sz="1600" dirty="0" err="1" smtClean="0"/>
              <a:t>ასოციაცია</a:t>
            </a:r>
            <a:r>
              <a:rPr lang="en-US" sz="1600" dirty="0" smtClean="0"/>
              <a:t> "</a:t>
            </a:r>
            <a:r>
              <a:rPr lang="en-US" sz="1600" dirty="0" err="1" smtClean="0"/>
              <a:t>ბეთლემი</a:t>
            </a:r>
            <a:r>
              <a:rPr lang="en-US" sz="1600" dirty="0" smtClean="0"/>
              <a:t>"</a:t>
            </a:r>
            <a:r>
              <a:rPr lang="ka-GE" sz="1600" dirty="0" smtClean="0"/>
              <a:t> </a:t>
            </a:r>
            <a:r>
              <a:rPr lang="en-US" sz="1600" dirty="0" smtClean="0"/>
              <a:t> - </a:t>
            </a:r>
            <a:r>
              <a:rPr lang="ka-GE" sz="1600" b="1" dirty="0" smtClean="0"/>
              <a:t>6500 ლარი</a:t>
            </a:r>
            <a:r>
              <a:rPr lang="en-US" sz="1600" b="1" dirty="0" smtClean="0"/>
              <a:t> </a:t>
            </a:r>
          </a:p>
          <a:p>
            <a:pPr lvl="0">
              <a:buFont typeface="Wingdings" pitchFamily="2" charset="2"/>
              <a:buChar char="Ø"/>
            </a:pPr>
            <a:r>
              <a:rPr lang="en-US" sz="1600" dirty="0" err="1" smtClean="0"/>
              <a:t>სმენადაქვეითებული</a:t>
            </a:r>
            <a:r>
              <a:rPr lang="en-US" sz="1600" dirty="0" smtClean="0"/>
              <a:t> </a:t>
            </a:r>
            <a:r>
              <a:rPr lang="en-US" sz="1600" dirty="0" err="1" smtClean="0"/>
              <a:t>ბავშვების</a:t>
            </a:r>
            <a:r>
              <a:rPr lang="ka-GE" sz="1600" dirty="0" smtClean="0"/>
              <a:t>,</a:t>
            </a:r>
            <a:r>
              <a:rPr lang="en-US" sz="1600" dirty="0" smtClean="0"/>
              <a:t> </a:t>
            </a:r>
            <a:r>
              <a:rPr lang="en-US" sz="1600" dirty="0" err="1" smtClean="0"/>
              <a:t>მათი</a:t>
            </a:r>
            <a:r>
              <a:rPr lang="en-US" sz="1600" dirty="0" smtClean="0"/>
              <a:t> </a:t>
            </a:r>
            <a:r>
              <a:rPr lang="en-US" sz="1600" dirty="0" err="1" smtClean="0"/>
              <a:t>მშობლების</a:t>
            </a:r>
            <a:r>
              <a:rPr lang="en-US" sz="1600" dirty="0" smtClean="0"/>
              <a:t> </a:t>
            </a:r>
            <a:r>
              <a:rPr lang="en-US" sz="1600" dirty="0" err="1" smtClean="0"/>
              <a:t>და</a:t>
            </a:r>
            <a:r>
              <a:rPr lang="en-US" sz="1600" dirty="0" smtClean="0"/>
              <a:t> </a:t>
            </a:r>
            <a:r>
              <a:rPr lang="en-US" sz="1600" dirty="0" err="1" smtClean="0"/>
              <a:t>სკოლამდელი</a:t>
            </a:r>
            <a:r>
              <a:rPr lang="en-US" sz="1600" dirty="0" smtClean="0"/>
              <a:t> </a:t>
            </a:r>
            <a:r>
              <a:rPr lang="en-US" sz="1600" dirty="0" err="1" smtClean="0"/>
              <a:t>დაწესებულებების</a:t>
            </a:r>
            <a:r>
              <a:rPr lang="en-US" sz="1600" dirty="0" smtClean="0"/>
              <a:t> </a:t>
            </a:r>
            <a:r>
              <a:rPr lang="en-US" sz="1600" dirty="0" err="1" smtClean="0"/>
              <a:t>მუშაკთა</a:t>
            </a:r>
            <a:r>
              <a:rPr lang="en-US" sz="1600" dirty="0" smtClean="0"/>
              <a:t> </a:t>
            </a:r>
            <a:r>
              <a:rPr lang="en-US" sz="1600" dirty="0" err="1" smtClean="0"/>
              <a:t>სარ</a:t>
            </a:r>
            <a:r>
              <a:rPr lang="ka-GE" sz="1600" dirty="0" smtClean="0"/>
              <a:t>ე</a:t>
            </a:r>
            <a:r>
              <a:rPr lang="en-US" sz="1600" dirty="0" err="1" smtClean="0"/>
              <a:t>აბილიტაციო</a:t>
            </a:r>
            <a:r>
              <a:rPr lang="en-US" sz="1600" dirty="0" smtClean="0"/>
              <a:t>  </a:t>
            </a:r>
            <a:r>
              <a:rPr lang="en-US" sz="1600" dirty="0" err="1" smtClean="0"/>
              <a:t>საკომუნიკაციო</a:t>
            </a:r>
            <a:r>
              <a:rPr lang="en-US" sz="1600" dirty="0" smtClean="0"/>
              <a:t> </a:t>
            </a:r>
            <a:r>
              <a:rPr lang="en-US" sz="1600" dirty="0" err="1" smtClean="0"/>
              <a:t>და</a:t>
            </a:r>
            <a:r>
              <a:rPr lang="en-US" sz="1600" dirty="0" smtClean="0"/>
              <a:t> </a:t>
            </a:r>
            <a:r>
              <a:rPr lang="en-US" sz="1600" dirty="0" err="1" smtClean="0"/>
              <a:t>ადვოკატირების</a:t>
            </a:r>
            <a:r>
              <a:rPr lang="en-US" sz="1600" dirty="0" smtClean="0"/>
              <a:t> </a:t>
            </a:r>
            <a:r>
              <a:rPr lang="en-US" sz="1600" dirty="0" err="1" smtClean="0"/>
              <a:t>უნარების</a:t>
            </a:r>
            <a:r>
              <a:rPr lang="en-US" sz="1600" dirty="0" smtClean="0"/>
              <a:t> </a:t>
            </a:r>
            <a:r>
              <a:rPr lang="en-US" sz="1600" dirty="0" err="1" smtClean="0"/>
              <a:t>გაუმჯობესება</a:t>
            </a:r>
            <a:r>
              <a:rPr lang="en-US" sz="1600" dirty="0" smtClean="0"/>
              <a:t> - </a:t>
            </a:r>
            <a:r>
              <a:rPr lang="ka-GE" sz="1600" dirty="0" smtClean="0"/>
              <a:t>ასოციაცია „ქალი და განვითარება“ </a:t>
            </a:r>
            <a:r>
              <a:rPr lang="en-US" sz="1600" dirty="0" smtClean="0"/>
              <a:t> - </a:t>
            </a:r>
            <a:r>
              <a:rPr lang="ka-GE" sz="1600" b="1" dirty="0" smtClean="0"/>
              <a:t>3 500 ლარი</a:t>
            </a:r>
            <a:endParaRPr lang="en-US" sz="1600" b="1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337" y="1160664"/>
            <a:ext cx="2895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F:\შშმ პრეზენტაცია\ფოტო\35134107_1739692762780447_4835435247405367296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800600"/>
            <a:ext cx="2702612" cy="1841852"/>
          </a:xfrm>
          <a:prstGeom prst="rect">
            <a:avLst/>
          </a:prstGeom>
          <a:noFill/>
        </p:spPr>
      </p:pic>
      <p:pic>
        <p:nvPicPr>
          <p:cNvPr id="8" name="Picture 2" descr="F:\შშმ პრეზენტაცია\ფოტო\45697051_2283819725171853_3136222571654021120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4267200"/>
            <a:ext cx="2895600" cy="2111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72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ka-GE" sz="3200" b="1" dirty="0" smtClean="0"/>
              <a:t>2018 წელს დაფინანსებული პროექტები: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399"/>
            <a:ext cx="8258175" cy="3538945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ka-GE" sz="1600" dirty="0" smtClean="0"/>
              <a:t> "უსაფრთხო და ღირსეული გარემო ხანდაზმულებისთვის“</a:t>
            </a:r>
            <a:r>
              <a:rPr lang="en-US" sz="1600" dirty="0" smtClean="0"/>
              <a:t> </a:t>
            </a:r>
          </a:p>
          <a:p>
            <a:pPr lvl="0">
              <a:buNone/>
            </a:pPr>
            <a:r>
              <a:rPr lang="en-US" sz="1600" dirty="0" smtClean="0"/>
              <a:t>          </a:t>
            </a:r>
            <a:r>
              <a:rPr lang="en-US" sz="1600" dirty="0" err="1" smtClean="0"/>
              <a:t>საქართველოს</a:t>
            </a:r>
            <a:r>
              <a:rPr lang="en-US" sz="1600" dirty="0" smtClean="0"/>
              <a:t> </a:t>
            </a:r>
            <a:r>
              <a:rPr lang="en-US" sz="1600" dirty="0" err="1" smtClean="0"/>
              <a:t>წითელი</a:t>
            </a:r>
            <a:r>
              <a:rPr lang="en-US" sz="1600" dirty="0" smtClean="0"/>
              <a:t> </a:t>
            </a:r>
            <a:r>
              <a:rPr lang="en-US" sz="1600" dirty="0" err="1" smtClean="0"/>
              <a:t>ჯვრის</a:t>
            </a:r>
            <a:r>
              <a:rPr lang="en-US" sz="1600" dirty="0" smtClean="0"/>
              <a:t> </a:t>
            </a:r>
            <a:r>
              <a:rPr lang="en-US" sz="1600" dirty="0" err="1" smtClean="0"/>
              <a:t>საზოგადოება</a:t>
            </a:r>
            <a:r>
              <a:rPr lang="en-US" sz="1600" dirty="0" smtClean="0"/>
              <a:t>  -  </a:t>
            </a:r>
            <a:r>
              <a:rPr lang="ka-GE" sz="1600" b="1" dirty="0" smtClean="0"/>
              <a:t>19</a:t>
            </a:r>
            <a:r>
              <a:rPr lang="en-US" sz="1600" b="1" dirty="0" smtClean="0"/>
              <a:t> </a:t>
            </a:r>
            <a:r>
              <a:rPr lang="ka-GE" sz="1600" b="1" dirty="0" smtClean="0"/>
              <a:t>887</a:t>
            </a:r>
            <a:r>
              <a:rPr lang="en-US" sz="1600" b="1" dirty="0" smtClean="0"/>
              <a:t> </a:t>
            </a:r>
            <a:r>
              <a:rPr lang="ka-GE" sz="1600" b="1" dirty="0" smtClean="0"/>
              <a:t>ლარი</a:t>
            </a:r>
          </a:p>
          <a:p>
            <a:pPr>
              <a:buFont typeface="Wingdings" pitchFamily="2" charset="2"/>
              <a:buChar char="Ø"/>
            </a:pPr>
            <a:r>
              <a:rPr lang="ka-GE" sz="1600" dirty="0" smtClean="0"/>
              <a:t> მარტოხელა უმწეოთა ცხელი სადილით უზრუნველყოფა</a:t>
            </a:r>
          </a:p>
          <a:p>
            <a:pPr>
              <a:buNone/>
            </a:pPr>
            <a:r>
              <a:rPr lang="ka-GE" sz="1600" dirty="0" smtClean="0"/>
              <a:t>         </a:t>
            </a:r>
            <a:r>
              <a:rPr lang="en-US" sz="1600" dirty="0" smtClean="0"/>
              <a:t>ა(ა)</a:t>
            </a:r>
            <a:r>
              <a:rPr lang="en-US" sz="1600" dirty="0" err="1" smtClean="0"/>
              <a:t>იპ</a:t>
            </a:r>
            <a:r>
              <a:rPr lang="en-US" sz="1600" dirty="0" smtClean="0"/>
              <a:t> "</a:t>
            </a:r>
            <a:r>
              <a:rPr lang="en-US" sz="1600" dirty="0" err="1" smtClean="0"/>
              <a:t>იმედის</a:t>
            </a:r>
            <a:r>
              <a:rPr lang="en-US" sz="1600" dirty="0" smtClean="0"/>
              <a:t> </a:t>
            </a:r>
            <a:r>
              <a:rPr lang="en-US" sz="1600" dirty="0" err="1" smtClean="0"/>
              <a:t>სხივი</a:t>
            </a:r>
            <a:r>
              <a:rPr lang="ka-GE" sz="1600" dirty="0" smtClean="0"/>
              <a:t> - </a:t>
            </a:r>
            <a:r>
              <a:rPr lang="ka-GE" sz="1600" b="1" dirty="0" smtClean="0"/>
              <a:t>7 184 ლარი</a:t>
            </a:r>
          </a:p>
          <a:p>
            <a:pPr>
              <a:buFont typeface="Wingdings" pitchFamily="2" charset="2"/>
              <a:buChar char="Ø"/>
            </a:pPr>
            <a:r>
              <a:rPr lang="ka-GE" sz="1600" dirty="0" err="1" smtClean="0"/>
              <a:t>შშმ</a:t>
            </a:r>
            <a:r>
              <a:rPr lang="ka-GE" sz="1600" dirty="0" smtClean="0"/>
              <a:t> ბავშვების საზაფხულო ბანაკი საზღავრო კურორტზე</a:t>
            </a:r>
          </a:p>
          <a:p>
            <a:pPr>
              <a:buNone/>
            </a:pPr>
            <a:r>
              <a:rPr lang="ka-GE" sz="1600" dirty="0" smtClean="0"/>
              <a:t>          "კეთილდღეობისა და განვითარების ცენტრი"  </a:t>
            </a:r>
            <a:r>
              <a:rPr lang="ka-GE" sz="1600" b="1" dirty="0" smtClean="0"/>
              <a:t>- 6 200 ლარი</a:t>
            </a:r>
          </a:p>
          <a:p>
            <a:pPr lvl="0">
              <a:buFont typeface="Wingdings" pitchFamily="2" charset="2"/>
              <a:buChar char="Ø"/>
            </a:pPr>
            <a:r>
              <a:rPr lang="ka-GE" sz="1600" dirty="0" smtClean="0"/>
              <a:t> საქართველოს ტერიტორიული მთლიანობისთვის მებრძოლი ვეტერანების დასვენების თანადაფინანსება</a:t>
            </a:r>
          </a:p>
          <a:p>
            <a:pPr lvl="0">
              <a:buNone/>
            </a:pPr>
            <a:r>
              <a:rPr lang="ka-GE" sz="1600" dirty="0" smtClean="0"/>
              <a:t>        ა(ა)</a:t>
            </a:r>
            <a:r>
              <a:rPr lang="ka-GE" sz="1600" dirty="0" err="1" smtClean="0"/>
              <a:t>იპ"ომისა</a:t>
            </a:r>
            <a:r>
              <a:rPr lang="ka-GE" sz="1600" dirty="0" smtClean="0"/>
              <a:t> და სამხედრო ძალების ვეტერანების დასაქმებისა და ბიზნესის ხელშეწყობის ცენტრი"   -  </a:t>
            </a:r>
            <a:r>
              <a:rPr lang="ka-GE" sz="1600" b="1" dirty="0" smtClean="0"/>
              <a:t>8 000 ლარი </a:t>
            </a:r>
            <a:endParaRPr lang="en-US" sz="1600" b="1" dirty="0" smtClean="0"/>
          </a:p>
          <a:p>
            <a:pPr>
              <a:buFont typeface="Wingdings" pitchFamily="2" charset="2"/>
              <a:buChar char="Ø"/>
            </a:pPr>
            <a:r>
              <a:rPr lang="ka-GE" sz="1600" dirty="0" smtClean="0"/>
              <a:t>სოციალურად დაუცველ და დევნილ ბენეფიციარებზე გათვლილი ჭრა-კერვის კურსის თანადაფინანსება -   ა(ა)იპ "ნაბიჯი განვითარებისათვის"  - </a:t>
            </a:r>
            <a:r>
              <a:rPr lang="ka-GE" sz="1600" b="1" dirty="0" smtClean="0"/>
              <a:t>4 720 ლარი</a:t>
            </a:r>
            <a:endParaRPr lang="en-US" sz="1600" b="1" dirty="0" smtClean="0"/>
          </a:p>
          <a:p>
            <a:pPr>
              <a:buNone/>
            </a:pPr>
            <a:endParaRPr lang="en-US" sz="1600" dirty="0"/>
          </a:p>
        </p:txBody>
      </p:sp>
      <p:pic>
        <p:nvPicPr>
          <p:cNvPr id="4" name="Picture 2" descr="F:\შშმ პრეზენტაცია\ფოტო\36258383_1759120310837692_431504717005193216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7218" y="936171"/>
            <a:ext cx="2286782" cy="1752600"/>
          </a:xfrm>
          <a:prstGeom prst="rect">
            <a:avLst/>
          </a:prstGeom>
          <a:noFill/>
        </p:spPr>
      </p:pic>
      <p:pic>
        <p:nvPicPr>
          <p:cNvPr id="6" name="Picture 5" descr="F:\შშმ პრეზენტაცია\ეკა პრეზენტაცია ნათია\ღონისძიება შშმ ბავშვებისთვის განათლების პროგრამის გფარგლებში\IMG_1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1565" y="4453345"/>
            <a:ext cx="2972435" cy="1981200"/>
          </a:xfrm>
          <a:prstGeom prst="rect">
            <a:avLst/>
          </a:prstGeom>
          <a:noFill/>
        </p:spPr>
      </p:pic>
      <p:pic>
        <p:nvPicPr>
          <p:cNvPr id="7" name="Picture 2" descr="F:\შშმ პრეზენტაცია\ეკა პრეზენტაცია ნათია\ჯომარდობა\IMG_6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514" y="4876800"/>
            <a:ext cx="2743200" cy="1905000"/>
          </a:xfrm>
          <a:prstGeom prst="rect">
            <a:avLst/>
          </a:prstGeom>
          <a:noFill/>
        </p:spPr>
      </p:pic>
      <p:pic>
        <p:nvPicPr>
          <p:cNvPr id="8" name="Picture 4" descr="F:\შშმ პრეზენტაცია\ეკა პრეზენტაცია ნათია\ღონისძიება შშმ ბავშვებისთვის განათლების პროგრამის გფარგლებში\IMG_14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648200"/>
            <a:ext cx="2659079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966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2514600"/>
            <a:ext cx="8471262" cy="42993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chemeClr val="tx2">
                    <a:lumMod val="75000"/>
                  </a:schemeClr>
                </a:solidFill>
              </a:rPr>
              <a:t>გორის </a:t>
            </a:r>
            <a:r>
              <a:rPr lang="ka-GE" b="1" dirty="0" smtClean="0">
                <a:solidFill>
                  <a:schemeClr val="tx2">
                    <a:lumMod val="75000"/>
                  </a:schemeClr>
                </a:solidFill>
              </a:rPr>
              <a:t>მუნიციპალიტეტი, </a:t>
            </a:r>
            <a:r>
              <a:rPr lang="ka-GE" b="1" dirty="0">
                <a:solidFill>
                  <a:schemeClr val="tx2">
                    <a:lumMod val="75000"/>
                  </a:schemeClr>
                </a:solidFill>
              </a:rPr>
              <a:t>რომელმაც ფუნქციონირება 2017 წლის 14 ნოემბერს დაიწყო, ორი თვითმართველობის გაერთიანების შედეგად შეიქმნა</a:t>
            </a:r>
          </a:p>
          <a:p>
            <a:pPr algn="ctr"/>
            <a:endParaRPr lang="ka-GE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ka-GE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ka-GE" b="1" dirty="0">
                <a:solidFill>
                  <a:schemeClr val="tx2">
                    <a:lumMod val="75000"/>
                  </a:schemeClr>
                </a:solidFill>
              </a:rPr>
              <a:t>გორის მუნიციპალიტეტის მერიაში 2017 წლის 20 აპრილის საქართველოს მთავრობის დადგენილება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ka-GE" b="1" dirty="0">
                <a:solidFill>
                  <a:schemeClr val="tx2">
                    <a:lumMod val="75000"/>
                  </a:schemeClr>
                </a:solidFill>
              </a:rPr>
              <a:t>199- ის მიხედვით, პროფესიული საჯარო მოხელეთა დანიშვნა განხორციელდა მობილობის წესით</a:t>
            </a:r>
          </a:p>
          <a:p>
            <a:pPr algn="ctr"/>
            <a:r>
              <a:rPr lang="ka-GE" b="1" dirty="0">
                <a:solidFill>
                  <a:schemeClr val="tx2">
                    <a:lumMod val="75000"/>
                  </a:schemeClr>
                </a:solidFill>
              </a:rPr>
              <a:t> დაინიშნა 211 პროფესიული საჯარო მოხელე</a:t>
            </a:r>
          </a:p>
          <a:p>
            <a:pPr algn="ctr"/>
            <a:endParaRPr lang="ka-GE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ka-GE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ka-GE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ka-GE" sz="1500" b="1" dirty="0">
                <a:solidFill>
                  <a:schemeClr val="tx2">
                    <a:lumMod val="75000"/>
                  </a:schemeClr>
                </a:solidFill>
              </a:rPr>
              <a:t>11 ღია კონკურსი -  74 პროფესიული საჯარო მოხელე</a:t>
            </a:r>
          </a:p>
          <a:p>
            <a:pPr algn="ctr"/>
            <a:endParaRPr lang="ka-GE" sz="15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ka-GE" sz="1500" b="1" dirty="0">
                <a:solidFill>
                  <a:schemeClr val="tx2">
                    <a:lumMod val="75000"/>
                  </a:schemeClr>
                </a:solidFill>
              </a:rPr>
              <a:t>3 გამარტივებული კონკურსი -  23 შრომითი ხელშეკრულებით აყვანილი პირი</a:t>
            </a:r>
          </a:p>
        </p:txBody>
      </p:sp>
      <p:pic>
        <p:nvPicPr>
          <p:cNvPr id="3" name="Picture 2" descr="http://www.escaperecruitment.com/imglib/Sectors/Commercial-Administration-Job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838200"/>
            <a:ext cx="2743200" cy="1524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60960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a-GE" sz="2000" smtClean="0"/>
              <a:t>ადმინისტრაციული და შესყიდვების  სამსახური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58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438400" y="152400"/>
            <a:ext cx="6629400" cy="2895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4000" b="1" dirty="0" smtClean="0"/>
              <a:t>ეკონომიკური განვითარების სამსახური</a:t>
            </a:r>
            <a:endParaRPr lang="en-US" sz="4000" b="1" dirty="0"/>
          </a:p>
        </p:txBody>
      </p:sp>
      <p:pic>
        <p:nvPicPr>
          <p:cNvPr id="5124" name="Picture 4" descr="http://js.helpfoundation.pk/images/Icons/Developmental_Initiativ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00400"/>
            <a:ext cx="6400800" cy="33492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3"/>
          <p:cNvSpPr/>
          <p:nvPr/>
        </p:nvSpPr>
        <p:spPr>
          <a:xfrm>
            <a:off x="887308" y="609600"/>
            <a:ext cx="6400800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700" b="1" dirty="0">
                <a:solidFill>
                  <a:srgbClr val="002060"/>
                </a:solidFill>
              </a:rPr>
              <a:t>საპრივატიზაციო ობიექტები</a:t>
            </a:r>
          </a:p>
          <a:p>
            <a:pPr lvl="0" algn="ctr"/>
            <a:endParaRPr lang="ka-GE" sz="1350" dirty="0"/>
          </a:p>
          <a:p>
            <a:pPr lvl="0" algn="ctr"/>
            <a:endParaRPr lang="ka-GE" sz="1350" b="1" dirty="0" smtClean="0">
              <a:solidFill>
                <a:srgbClr val="002060"/>
              </a:solidFill>
            </a:endParaRPr>
          </a:p>
          <a:p>
            <a:pPr lvl="0" algn="ctr"/>
            <a:endParaRPr lang="ka-GE" sz="1350" b="1" dirty="0">
              <a:solidFill>
                <a:srgbClr val="002060"/>
              </a:solidFill>
            </a:endParaRPr>
          </a:p>
          <a:p>
            <a:pPr lvl="0" algn="ctr"/>
            <a:r>
              <a:rPr lang="ka-GE" dirty="0" smtClean="0">
                <a:solidFill>
                  <a:srgbClr val="002060"/>
                </a:solidFill>
              </a:rPr>
              <a:t>მომზადდა </a:t>
            </a:r>
            <a:r>
              <a:rPr lang="ka-GE" b="1" dirty="0">
                <a:solidFill>
                  <a:srgbClr val="002060"/>
                </a:solidFill>
              </a:rPr>
              <a:t>90</a:t>
            </a:r>
            <a:r>
              <a:rPr lang="ka-GE" dirty="0">
                <a:solidFill>
                  <a:srgbClr val="002060"/>
                </a:solidFill>
              </a:rPr>
              <a:t> ობიექტი</a:t>
            </a:r>
          </a:p>
          <a:p>
            <a:pPr algn="ctr"/>
            <a:r>
              <a:rPr lang="ka-GE" dirty="0">
                <a:solidFill>
                  <a:srgbClr val="002060"/>
                </a:solidFill>
              </a:rPr>
              <a:t>აუქციონის წესით გაიყიდა  - </a:t>
            </a:r>
            <a:r>
              <a:rPr lang="ka-GE" b="1" dirty="0">
                <a:solidFill>
                  <a:srgbClr val="002060"/>
                </a:solidFill>
              </a:rPr>
              <a:t>28 </a:t>
            </a:r>
            <a:r>
              <a:rPr lang="ka-GE" dirty="0">
                <a:solidFill>
                  <a:srgbClr val="002060"/>
                </a:solidFill>
              </a:rPr>
              <a:t>ობიექტი</a:t>
            </a:r>
          </a:p>
          <a:p>
            <a:pPr algn="ctr"/>
            <a:r>
              <a:rPr lang="ka-GE" dirty="0">
                <a:solidFill>
                  <a:srgbClr val="002060"/>
                </a:solidFill>
              </a:rPr>
              <a:t>შემოსული თანხა - </a:t>
            </a:r>
            <a:r>
              <a:rPr lang="ka-GE" b="1" dirty="0">
                <a:solidFill>
                  <a:srgbClr val="002060"/>
                </a:solidFill>
              </a:rPr>
              <a:t>709 531,60 </a:t>
            </a:r>
            <a:r>
              <a:rPr lang="ka-GE" dirty="0">
                <a:solidFill>
                  <a:srgbClr val="002060"/>
                </a:solidFill>
              </a:rPr>
              <a:t>ლარი</a:t>
            </a:r>
            <a:endParaRPr lang="ru-RU" dirty="0">
              <a:solidFill>
                <a:srgbClr val="002060"/>
              </a:solidFill>
            </a:endParaRPr>
          </a:p>
          <a:p>
            <a:pPr lvl="0" algn="ctr"/>
            <a:r>
              <a:rPr lang="ka-GE" dirty="0">
                <a:solidFill>
                  <a:srgbClr val="002060"/>
                </a:solidFill>
              </a:rPr>
              <a:t>იჯარით გაიცა - </a:t>
            </a:r>
            <a:r>
              <a:rPr lang="ka-GE" b="1" dirty="0">
                <a:solidFill>
                  <a:srgbClr val="002060"/>
                </a:solidFill>
              </a:rPr>
              <a:t>85</a:t>
            </a:r>
            <a:r>
              <a:rPr lang="ka-GE" dirty="0">
                <a:solidFill>
                  <a:srgbClr val="002060"/>
                </a:solidFill>
              </a:rPr>
              <a:t>  ერთეული  ობიექტი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00400"/>
            <a:ext cx="6324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478971" y="152400"/>
            <a:ext cx="5035731" cy="293915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100" b="1" dirty="0">
                <a:solidFill>
                  <a:srgbClr val="0070C0"/>
                </a:solidFill>
              </a:rPr>
              <a:t>საგარეო ურთიერთობები</a:t>
            </a:r>
            <a:endParaRPr lang="en-US" sz="2100" b="1" dirty="0">
              <a:solidFill>
                <a:srgbClr val="0070C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1994" y="841327"/>
            <a:ext cx="4400006" cy="1309553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b="1" dirty="0">
                <a:solidFill>
                  <a:schemeClr val="tx2">
                    <a:lumMod val="75000"/>
                  </a:schemeClr>
                </a:solidFill>
              </a:rPr>
              <a:t>პრიორიტეტი </a:t>
            </a:r>
          </a:p>
          <a:p>
            <a:pPr algn="ctr"/>
            <a:r>
              <a:rPr lang="ka-GE" sz="1600" dirty="0">
                <a:solidFill>
                  <a:schemeClr val="tx2">
                    <a:lumMod val="75000"/>
                  </a:schemeClr>
                </a:solidFill>
              </a:rPr>
              <a:t>ევროკავშირის სახელმწიფოებთან თანამშრომლობა, როგორც თვითმმართველობების საუკეთესო </a:t>
            </a:r>
            <a:r>
              <a:rPr lang="ka-GE" sz="1600" dirty="0" smtClean="0">
                <a:solidFill>
                  <a:schemeClr val="tx2">
                    <a:lumMod val="75000"/>
                  </a:schemeClr>
                </a:solidFill>
              </a:rPr>
              <a:t>გამოცდილების </a:t>
            </a:r>
            <a:r>
              <a:rPr lang="ka-GE" sz="1600" dirty="0">
                <a:solidFill>
                  <a:schemeClr val="tx2">
                    <a:lumMod val="75000"/>
                  </a:schemeClr>
                </a:solidFill>
              </a:rPr>
              <a:t>გაზიარების, ასევე გრანტების მოძიების </a:t>
            </a:r>
            <a:r>
              <a:rPr lang="ka-GE" sz="1600" dirty="0" smtClean="0">
                <a:solidFill>
                  <a:schemeClr val="tx2">
                    <a:lumMod val="75000"/>
                  </a:schemeClr>
                </a:solidFill>
              </a:rPr>
              <a:t>მიზნით;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06537" y="41435"/>
            <a:ext cx="4611732" cy="1922280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a-GE" sz="1600" dirty="0" smtClean="0">
              <a:solidFill>
                <a:srgbClr val="0070C0"/>
              </a:solidFill>
            </a:endParaRPr>
          </a:p>
          <a:p>
            <a:pPr algn="ctr"/>
            <a:endParaRPr lang="ka-GE" sz="1600" dirty="0">
              <a:solidFill>
                <a:srgbClr val="0070C0"/>
              </a:solidFill>
            </a:endParaRPr>
          </a:p>
          <a:p>
            <a:pPr algn="ctr"/>
            <a:endParaRPr lang="ka-GE" sz="1600" dirty="0" smtClean="0">
              <a:solidFill>
                <a:srgbClr val="0070C0"/>
              </a:solidFill>
            </a:endParaRPr>
          </a:p>
          <a:p>
            <a:pPr algn="ctr"/>
            <a:r>
              <a:rPr lang="ka-GE" sz="1600" b="1" dirty="0" smtClean="0">
                <a:solidFill>
                  <a:srgbClr val="0070C0"/>
                </a:solidFill>
              </a:rPr>
              <a:t>მემორანდუმი </a:t>
            </a:r>
            <a:r>
              <a:rPr lang="ka-GE" sz="1600" b="1" dirty="0" err="1" smtClean="0">
                <a:solidFill>
                  <a:srgbClr val="0070C0"/>
                </a:solidFill>
              </a:rPr>
              <a:t>ვასილკოვოსთან</a:t>
            </a:r>
            <a:r>
              <a:rPr lang="ka-GE" sz="1600" b="1" dirty="0" smtClean="0">
                <a:solidFill>
                  <a:srgbClr val="0070C0"/>
                </a:solidFill>
              </a:rPr>
              <a:t> (</a:t>
            </a:r>
            <a:r>
              <a:rPr lang="ka-GE" sz="1600" b="1" dirty="0">
                <a:solidFill>
                  <a:srgbClr val="0070C0"/>
                </a:solidFill>
              </a:rPr>
              <a:t>უკრაინა)</a:t>
            </a:r>
          </a:p>
          <a:p>
            <a:pPr algn="ctr"/>
            <a:r>
              <a:rPr lang="ka-GE" sz="1600" dirty="0" smtClean="0">
                <a:solidFill>
                  <a:srgbClr val="0070C0"/>
                </a:solidFill>
              </a:rPr>
              <a:t>შვიდმა გორელმა ძიუდოისტებმა მონაწილეობა მიიღო </a:t>
            </a:r>
            <a:r>
              <a:rPr lang="ka-GE" sz="1600" dirty="0" err="1" smtClean="0">
                <a:solidFill>
                  <a:srgbClr val="0070C0"/>
                </a:solidFill>
              </a:rPr>
              <a:t>ვასილკოვოში</a:t>
            </a:r>
            <a:r>
              <a:rPr lang="ka-GE" sz="1600" dirty="0" smtClean="0">
                <a:solidFill>
                  <a:srgbClr val="0070C0"/>
                </a:solidFill>
              </a:rPr>
              <a:t> გამართულ ახალგაზრდა ძიუდოისტთა ტურნირში.</a:t>
            </a:r>
          </a:p>
          <a:p>
            <a:pPr algn="ctr"/>
            <a:r>
              <a:rPr lang="ka-GE" sz="1600" b="1" dirty="0" smtClean="0">
                <a:solidFill>
                  <a:srgbClr val="0070C0"/>
                </a:solidFill>
              </a:rPr>
              <a:t>შედეგი:</a:t>
            </a:r>
          </a:p>
          <a:p>
            <a:pPr algn="ctr"/>
            <a:r>
              <a:rPr lang="ka-GE" sz="1600" dirty="0" smtClean="0">
                <a:solidFill>
                  <a:srgbClr val="0070C0"/>
                </a:solidFill>
              </a:rPr>
              <a:t>2 ოქრო </a:t>
            </a:r>
          </a:p>
          <a:p>
            <a:pPr algn="ctr"/>
            <a:r>
              <a:rPr lang="ka-GE" sz="1600" dirty="0" smtClean="0">
                <a:solidFill>
                  <a:srgbClr val="0070C0"/>
                </a:solidFill>
              </a:rPr>
              <a:t>4 ვერცხლი </a:t>
            </a:r>
          </a:p>
          <a:p>
            <a:pPr algn="ctr"/>
            <a:r>
              <a:rPr lang="ka-GE" sz="1600" dirty="0" smtClean="0">
                <a:solidFill>
                  <a:srgbClr val="0070C0"/>
                </a:solidFill>
              </a:rPr>
              <a:t>1 ბრინჯაოს</a:t>
            </a:r>
          </a:p>
          <a:p>
            <a:pPr algn="ctr"/>
            <a:endParaRPr lang="ka-GE" sz="1600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4433" y="2763607"/>
            <a:ext cx="3762104" cy="2409280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a-GE" sz="1600" b="1" dirty="0" smtClean="0">
              <a:solidFill>
                <a:srgbClr val="002060"/>
              </a:solidFill>
            </a:endParaRPr>
          </a:p>
          <a:p>
            <a:pPr algn="ctr"/>
            <a:endParaRPr lang="ka-GE" sz="1600" b="1" dirty="0">
              <a:solidFill>
                <a:srgbClr val="002060"/>
              </a:solidFill>
            </a:endParaRPr>
          </a:p>
          <a:p>
            <a:pPr algn="ctr"/>
            <a:endParaRPr lang="ka-GE" sz="1600" b="1" dirty="0" smtClean="0">
              <a:solidFill>
                <a:srgbClr val="002060"/>
              </a:solidFill>
            </a:endParaRPr>
          </a:p>
          <a:p>
            <a:pPr algn="ctr"/>
            <a:r>
              <a:rPr lang="ka-GE" sz="1600" b="1" dirty="0" smtClean="0">
                <a:solidFill>
                  <a:srgbClr val="002060"/>
                </a:solidFill>
              </a:rPr>
              <a:t>მემორანდუმი </a:t>
            </a:r>
            <a:endParaRPr lang="ka-GE" sz="1600" b="1" dirty="0">
              <a:solidFill>
                <a:srgbClr val="002060"/>
              </a:solidFill>
            </a:endParaRPr>
          </a:p>
          <a:p>
            <a:pPr algn="ctr"/>
            <a:r>
              <a:rPr lang="ka-GE" sz="1600" dirty="0" smtClean="0">
                <a:solidFill>
                  <a:srgbClr val="002060"/>
                </a:solidFill>
              </a:rPr>
              <a:t>„კავკასიის რეგიონული გარემოსდაცვითი ცენტრი“</a:t>
            </a:r>
          </a:p>
          <a:p>
            <a:pPr algn="ctr"/>
            <a:r>
              <a:rPr lang="ka-GE" sz="1600" dirty="0" smtClean="0">
                <a:solidFill>
                  <a:srgbClr val="002060"/>
                </a:solidFill>
              </a:rPr>
              <a:t>მიზანი - ქარსაცავი ზოლების მოწყობა </a:t>
            </a:r>
          </a:p>
          <a:p>
            <a:pPr algn="ctr"/>
            <a:endParaRPr lang="ka-GE" sz="1600" dirty="0" smtClean="0">
              <a:solidFill>
                <a:srgbClr val="002060"/>
              </a:solidFill>
            </a:endParaRPr>
          </a:p>
          <a:p>
            <a:pPr algn="ctr"/>
            <a:endParaRPr lang="ka-GE" sz="1600" b="1" dirty="0" smtClean="0">
              <a:solidFill>
                <a:srgbClr val="002060"/>
              </a:solidFill>
            </a:endParaRPr>
          </a:p>
          <a:p>
            <a:pPr algn="ctr"/>
            <a:r>
              <a:rPr lang="ka-GE" sz="1600" b="1" dirty="0" smtClean="0">
                <a:solidFill>
                  <a:srgbClr val="002060"/>
                </a:solidFill>
              </a:rPr>
              <a:t>მემორანდუმი</a:t>
            </a:r>
            <a:endParaRPr lang="ka-GE" sz="1600" b="1" dirty="0">
              <a:solidFill>
                <a:srgbClr val="002060"/>
              </a:solidFill>
            </a:endParaRPr>
          </a:p>
          <a:p>
            <a:pPr algn="ctr"/>
            <a:r>
              <a:rPr lang="ka-GE" sz="1600" dirty="0">
                <a:solidFill>
                  <a:srgbClr val="002060"/>
                </a:solidFill>
              </a:rPr>
              <a:t>პოლონეთის სოლიდარობის </a:t>
            </a:r>
            <a:r>
              <a:rPr lang="ka-GE" sz="1600" dirty="0" smtClean="0">
                <a:solidFill>
                  <a:srgbClr val="002060"/>
                </a:solidFill>
              </a:rPr>
              <a:t>ფონდი</a:t>
            </a:r>
            <a:endParaRPr lang="ka-GE" sz="1600" dirty="0">
              <a:solidFill>
                <a:srgbClr val="002060"/>
              </a:solidFill>
            </a:endParaRPr>
          </a:p>
          <a:p>
            <a:pPr algn="ctr"/>
            <a:r>
              <a:rPr lang="ka-GE" sz="1600" dirty="0">
                <a:solidFill>
                  <a:srgbClr val="002060"/>
                </a:solidFill>
              </a:rPr>
              <a:t>მიზანი - „სამოქალაქო ბიუჯეტის“ ორგანიზებაში ხელშეწყობა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00599" y="5315771"/>
            <a:ext cx="3631475" cy="1371600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b="1" dirty="0">
                <a:solidFill>
                  <a:srgbClr val="002060"/>
                </a:solidFill>
              </a:rPr>
              <a:t>ვიზიტი საბერძნეთში</a:t>
            </a:r>
          </a:p>
          <a:p>
            <a:pPr algn="ctr"/>
            <a:r>
              <a:rPr lang="ka-GE" sz="1600" dirty="0">
                <a:solidFill>
                  <a:srgbClr val="002060"/>
                </a:solidFill>
              </a:rPr>
              <a:t>მიზანი - </a:t>
            </a:r>
            <a:r>
              <a:rPr lang="ka-GE" sz="1600" dirty="0" smtClean="0">
                <a:solidFill>
                  <a:srgbClr val="002060"/>
                </a:solidFill>
              </a:rPr>
              <a:t>საყოფაცხოვრებო </a:t>
            </a:r>
            <a:r>
              <a:rPr lang="ka-GE" sz="1600" dirty="0">
                <a:solidFill>
                  <a:srgbClr val="002060"/>
                </a:solidFill>
              </a:rPr>
              <a:t>ნარჩენების მართვის ეფექტური სისტემების გაცნობა და მათი დანერგვა გორის </a:t>
            </a:r>
            <a:r>
              <a:rPr lang="ka-GE" sz="1600" dirty="0" smtClean="0">
                <a:solidFill>
                  <a:srgbClr val="002060"/>
                </a:solidFill>
              </a:rPr>
              <a:t>მუნიციპალიტეტში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0" y="2446415"/>
            <a:ext cx="2728232" cy="258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7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1" y="533400"/>
            <a:ext cx="5431971" cy="1762058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dirty="0">
                <a:solidFill>
                  <a:srgbClr val="0070C0"/>
                </a:solidFill>
              </a:rPr>
              <a:t>მსოფლიო ბანკის სტანდარტების </a:t>
            </a:r>
            <a:r>
              <a:rPr lang="ka-GE" sz="1600" dirty="0" smtClean="0">
                <a:solidFill>
                  <a:srgbClr val="0070C0"/>
                </a:solidFill>
              </a:rPr>
              <a:t>გათვალიწინებით, მომზადდა </a:t>
            </a:r>
            <a:r>
              <a:rPr lang="ka-GE" sz="1600" dirty="0">
                <a:solidFill>
                  <a:srgbClr val="0070C0"/>
                </a:solidFill>
              </a:rPr>
              <a:t>მუნიციპალიტეტის </a:t>
            </a:r>
            <a:r>
              <a:rPr lang="ka-GE" sz="1600" b="1" dirty="0">
                <a:solidFill>
                  <a:srgbClr val="0070C0"/>
                </a:solidFill>
              </a:rPr>
              <a:t>ეკონომიკური განვითარების </a:t>
            </a:r>
            <a:r>
              <a:rPr lang="ka-GE" sz="1600" b="1" dirty="0" smtClean="0">
                <a:solidFill>
                  <a:srgbClr val="0070C0"/>
                </a:solidFill>
              </a:rPr>
              <a:t>2 წლიან გეგმა;</a:t>
            </a:r>
            <a:r>
              <a:rPr lang="ka-GE" sz="1600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ka-GE" sz="1600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ka-GE" sz="1600" dirty="0" smtClean="0">
                <a:solidFill>
                  <a:srgbClr val="0070C0"/>
                </a:solidFill>
              </a:rPr>
              <a:t>დოკუმენტი უკვე მოიწონა მსოფლიო ბანკმა, რაც გამყარებულია შესაბამისი სერტიფიკატით.</a:t>
            </a:r>
          </a:p>
          <a:p>
            <a:pPr algn="ctr"/>
            <a:endParaRPr lang="ka-GE" sz="1600" dirty="0" smtClean="0">
              <a:solidFill>
                <a:srgbClr val="0070C0"/>
              </a:solidFill>
            </a:endParaRPr>
          </a:p>
          <a:p>
            <a:pPr algn="ctr"/>
            <a:r>
              <a:rPr lang="ka-GE" sz="1600" dirty="0" smtClean="0">
                <a:solidFill>
                  <a:srgbClr val="0070C0"/>
                </a:solidFill>
              </a:rPr>
              <a:t>დოკუმენტი ხელს </a:t>
            </a:r>
            <a:r>
              <a:rPr lang="ka-GE" sz="1600" dirty="0">
                <a:solidFill>
                  <a:srgbClr val="0070C0"/>
                </a:solidFill>
              </a:rPr>
              <a:t>შ</a:t>
            </a:r>
            <a:r>
              <a:rPr lang="ka-GE" sz="1600" dirty="0" smtClean="0">
                <a:solidFill>
                  <a:srgbClr val="0070C0"/>
                </a:solidFill>
              </a:rPr>
              <a:t>ეუწყობს გორს ევროკავშირთან თანამშრომლობის გაღრმავებაში.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5600"/>
            <a:ext cx="4572000" cy="343189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81600" y="3276600"/>
            <a:ext cx="3657600" cy="3200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>
                <a:solidFill>
                  <a:srgbClr val="002060"/>
                </a:solidFill>
              </a:rPr>
              <a:t>პოლონელი ექსპერტები მერიის თანამშრომლებს უზიარებენ ინფრასტრუქტურული პროექტების მომზადების ევროპულ სტანდარტებს, რაც დაგვეხმარება მომავალში ევროკავშირის ფონდებიდან გრანტების მოპოვებაში.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60727"/>
            <a:ext cx="3657600" cy="261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7" y="1084326"/>
            <a:ext cx="3146237" cy="2202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68" y="256005"/>
            <a:ext cx="7886700" cy="497113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>
                <a:solidFill>
                  <a:schemeClr val="accent1">
                    <a:lumMod val="75000"/>
                  </a:schemeClr>
                </a:solidFill>
              </a:rPr>
              <a:t>ტრანსპორტი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38600"/>
            <a:ext cx="2704523" cy="1565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3200400" y="4724400"/>
            <a:ext cx="5391150" cy="1319348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a-GE" sz="1350" dirty="0"/>
          </a:p>
          <a:p>
            <a:pPr algn="ctr"/>
            <a:endParaRPr lang="ka-GE" sz="1350" b="1" dirty="0"/>
          </a:p>
          <a:p>
            <a:pPr algn="ctr"/>
            <a:endParaRPr lang="ka-GE" sz="1350" b="1" dirty="0"/>
          </a:p>
          <a:p>
            <a:pPr algn="ctr"/>
            <a:endParaRPr lang="ka-GE" sz="1350" b="1" dirty="0"/>
          </a:p>
          <a:p>
            <a:pPr algn="ctr"/>
            <a:r>
              <a:rPr lang="ka-GE" sz="135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იგეგმება</a:t>
            </a:r>
          </a:p>
          <a:p>
            <a:pPr algn="ctr"/>
            <a:endParaRPr lang="ka-GE" sz="135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ka-GE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მუნიციპალიტეტის ტერიტორიაზე არსებული საგანმანათლებლო </a:t>
            </a:r>
            <a:r>
              <a:rPr lang="ka-GE" sz="13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დაწესებულებებთან </a:t>
            </a:r>
            <a:r>
              <a:rPr lang="ka-GE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სიჩქარის შემზღუდავი ბარიერების მოწყობა</a:t>
            </a:r>
          </a:p>
          <a:p>
            <a:pPr algn="ctr"/>
            <a:endParaRPr lang="ka-GE" sz="135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ka-GE" sz="135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34 550 ლარი</a:t>
            </a:r>
          </a:p>
          <a:p>
            <a:pPr algn="ctr"/>
            <a:endParaRPr lang="ka-GE" sz="1350" dirty="0"/>
          </a:p>
          <a:p>
            <a:pPr algn="ctr"/>
            <a:endParaRPr lang="ka-GE" sz="1350" dirty="0"/>
          </a:p>
          <a:p>
            <a:pPr algn="ctr"/>
            <a:endParaRPr lang="ka-GE" sz="1350" dirty="0"/>
          </a:p>
          <a:p>
            <a:pPr algn="ctr"/>
            <a:endParaRPr lang="en-US" sz="1350" dirty="0"/>
          </a:p>
        </p:txBody>
      </p:sp>
      <p:sp>
        <p:nvSpPr>
          <p:cNvPr id="6" name="Rounded Rectangle 5"/>
          <p:cNvSpPr/>
          <p:nvPr/>
        </p:nvSpPr>
        <p:spPr>
          <a:xfrm>
            <a:off x="3323008" y="1282822"/>
            <a:ext cx="5145933" cy="1805373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მუნიციპალიტეტის ტერიტორიაზე განხორციელდა 35 და იგეგმება 8 ერთეული </a:t>
            </a:r>
            <a:r>
              <a:rPr lang="ka-GE" sz="1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გარეხედვის</a:t>
            </a:r>
            <a:r>
              <a:rPr lang="ka-GE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კამერის </a:t>
            </a:r>
            <a:r>
              <a:rPr lang="ka-GE" sz="1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მონტაჟი</a:t>
            </a:r>
            <a:r>
              <a:rPr lang="ka-GE" sz="1500" dirty="0" smtClean="0"/>
              <a:t>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8837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9445" y="1401889"/>
            <a:ext cx="27801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1600" dirty="0">
                <a:solidFill>
                  <a:srgbClr val="0070C0"/>
                </a:solidFill>
              </a:rPr>
              <a:t>განათლების ხელშეწყობისა და თანადაფინანსების პროგრამა</a:t>
            </a:r>
          </a:p>
          <a:p>
            <a:pPr algn="ctr"/>
            <a:r>
              <a:rPr lang="ka-GE" sz="1600" dirty="0">
                <a:solidFill>
                  <a:srgbClr val="0070C0"/>
                </a:solidFill>
              </a:rPr>
              <a:t> </a:t>
            </a:r>
            <a:endParaRPr lang="ka-GE" sz="1600" dirty="0" smtClean="0">
              <a:solidFill>
                <a:srgbClr val="0070C0"/>
              </a:solidFill>
            </a:endParaRPr>
          </a:p>
          <a:p>
            <a:pPr algn="ctr"/>
            <a:r>
              <a:rPr lang="ka-GE" sz="1600" b="1" dirty="0" smtClean="0">
                <a:solidFill>
                  <a:srgbClr val="0070C0"/>
                </a:solidFill>
              </a:rPr>
              <a:t>7 </a:t>
            </a:r>
            <a:r>
              <a:rPr lang="ka-GE" sz="1600" b="1" dirty="0">
                <a:solidFill>
                  <a:srgbClr val="0070C0"/>
                </a:solidFill>
              </a:rPr>
              <a:t>პროექტი</a:t>
            </a:r>
          </a:p>
          <a:p>
            <a:pPr algn="ctr"/>
            <a:r>
              <a:rPr lang="ka-GE" sz="1600" b="1" dirty="0">
                <a:solidFill>
                  <a:srgbClr val="0070C0"/>
                </a:solidFill>
              </a:rPr>
              <a:t>23 000 ლარი</a:t>
            </a:r>
          </a:p>
          <a:p>
            <a:pPr algn="ctr"/>
            <a:endParaRPr lang="ka-GE" sz="1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ka-GE" sz="1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60" y="3637325"/>
            <a:ext cx="3520991" cy="2259713"/>
          </a:xfrm>
        </p:spPr>
      </p:pic>
      <p:sp>
        <p:nvSpPr>
          <p:cNvPr id="8" name="Rounded Rectangle 7"/>
          <p:cNvSpPr/>
          <p:nvPr/>
        </p:nvSpPr>
        <p:spPr>
          <a:xfrm>
            <a:off x="6375815" y="5445287"/>
            <a:ext cx="3017521" cy="378823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„ზამთრის ბანაკი“</a:t>
            </a:r>
            <a:endParaRPr lang="en-US" sz="1350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89" y="1182212"/>
            <a:ext cx="3092398" cy="208086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629400" y="2852337"/>
            <a:ext cx="2362155" cy="384707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წარმატების სტრატეგია</a:t>
            </a:r>
            <a:endParaRPr lang="en-US" sz="1350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57157"/>
            <a:ext cx="3082834" cy="189517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25875" y="4873510"/>
            <a:ext cx="2606591" cy="378823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„ზაფხულის ბანაკი“</a:t>
            </a:r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5" y="1445657"/>
            <a:ext cx="2579105" cy="15648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12229" y="2703533"/>
            <a:ext cx="1881051" cy="182880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>
                <a:solidFill>
                  <a:srgbClr val="002060"/>
                </a:solidFill>
              </a:rPr>
              <a:t>„ეტალონი“</a:t>
            </a:r>
            <a:endParaRPr lang="en-US" sz="1350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51" y="4632274"/>
            <a:ext cx="3201786" cy="193344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581646" y="6216089"/>
            <a:ext cx="2368862" cy="296275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ერთმანეთის მხარდამხარ</a:t>
            </a:r>
            <a:endParaRPr lang="en-US" sz="1350" dirty="0"/>
          </a:p>
        </p:txBody>
      </p:sp>
      <p:sp>
        <p:nvSpPr>
          <p:cNvPr id="2" name="TextBox 1"/>
          <p:cNvSpPr txBox="1"/>
          <p:nvPr/>
        </p:nvSpPr>
        <p:spPr>
          <a:xfrm>
            <a:off x="240295" y="219621"/>
            <a:ext cx="865365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a-GE" dirty="0" smtClean="0"/>
              <a:t>განათლების, კულტურის, სპორტისა და ახალგაზრდულ საქმეთა სამსახური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0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732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ka-GE" sz="3200" dirty="0" smtClean="0"/>
              <a:t>500 ლარი  ფულადი ჯილდო სტუდენტებს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201887"/>
            <a:ext cx="3771900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15291"/>
            <a:ext cx="3810000" cy="2428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" y="1531983"/>
            <a:ext cx="3642360" cy="24282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3400" y="4201887"/>
            <a:ext cx="392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a-GE" dirty="0" smtClean="0"/>
              <a:t>100</a:t>
            </a:r>
            <a:r>
              <a:rPr lang="ka-GE" dirty="0"/>
              <a:t>% - იანი </a:t>
            </a:r>
            <a:r>
              <a:rPr lang="ka-GE" dirty="0" smtClean="0"/>
              <a:t>გრანტის მქონე სტუდენტებს სიგელები </a:t>
            </a:r>
            <a:r>
              <a:rPr lang="ka-GE" dirty="0"/>
              <a:t>და ფულადი </a:t>
            </a:r>
            <a:r>
              <a:rPr lang="ka-GE" dirty="0" smtClean="0"/>
              <a:t>საჩუქარი -  </a:t>
            </a:r>
            <a:r>
              <a:rPr lang="ka-GE" dirty="0"/>
              <a:t>500 ლარი </a:t>
            </a:r>
            <a:r>
              <a:rPr lang="ka-GE" dirty="0" smtClean="0"/>
              <a:t>გადაეცათ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45429" y="5634446"/>
            <a:ext cx="437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a-GE" dirty="0" smtClean="0"/>
              <a:t>მომავალ წელს 70% -იანი გრანტის მქონე სტუდენტებიც</a:t>
            </a:r>
          </a:p>
          <a:p>
            <a:r>
              <a:rPr lang="ka-GE" dirty="0" smtClean="0"/>
              <a:t>      მიიღებენ  ფულად ჯილდოს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15953"/>
            <a:ext cx="6705600" cy="42773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5022" y="447302"/>
            <a:ext cx="7641771" cy="627017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b="1" dirty="0">
                <a:solidFill>
                  <a:srgbClr val="0070C0"/>
                </a:solidFill>
              </a:rPr>
              <a:t>62 </a:t>
            </a:r>
            <a:r>
              <a:rPr lang="ka-GE" sz="1600" b="1" dirty="0" smtClean="0">
                <a:solidFill>
                  <a:srgbClr val="0070C0"/>
                </a:solidFill>
              </a:rPr>
              <a:t>საბავშვო </a:t>
            </a:r>
            <a:r>
              <a:rPr lang="ka-GE" sz="1600" b="1" dirty="0">
                <a:solidFill>
                  <a:srgbClr val="0070C0"/>
                </a:solidFill>
              </a:rPr>
              <a:t>ბაღი</a:t>
            </a:r>
          </a:p>
          <a:p>
            <a:pPr algn="ctr"/>
            <a:r>
              <a:rPr lang="ka-GE" sz="1600" b="1" dirty="0">
                <a:solidFill>
                  <a:srgbClr val="0070C0"/>
                </a:solidFill>
              </a:rPr>
              <a:t>6000-ზე მეტი აღსაზრდელი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5022" y="5638800"/>
            <a:ext cx="7935686" cy="594360"/>
          </a:xfrm>
          <a:prstGeom prst="roundRect">
            <a:avLst/>
          </a:prstGeom>
          <a:effectLst>
            <a:softEdge rad="635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rgbClr val="0070C0"/>
                </a:solidFill>
              </a:rPr>
              <a:t>2019 წელს </a:t>
            </a:r>
            <a:r>
              <a:rPr lang="ka-GE" sz="1350" b="1" dirty="0" smtClean="0">
                <a:solidFill>
                  <a:srgbClr val="0070C0"/>
                </a:solidFill>
              </a:rPr>
              <a:t>სააღმზრდელო </a:t>
            </a:r>
            <a:r>
              <a:rPr lang="ka-GE" sz="1350" b="1" dirty="0">
                <a:solidFill>
                  <a:srgbClr val="0070C0"/>
                </a:solidFill>
              </a:rPr>
              <a:t>დაწესებულებების თანამშრომლებს გაეზრდებათ ხელფასები</a:t>
            </a:r>
            <a:endParaRPr lang="en-US" sz="135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2" y="1230085"/>
            <a:ext cx="3753036" cy="2430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648200"/>
            <a:ext cx="3202577" cy="2039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824"/>
            <a:ext cx="9144000" cy="1083624"/>
          </a:xfrm>
        </p:spPr>
        <p:txBody>
          <a:bodyPr>
            <a:normAutofit/>
          </a:bodyPr>
          <a:lstStyle/>
          <a:p>
            <a:pPr algn="ctr"/>
            <a:r>
              <a:rPr lang="ka-GE" sz="2700" b="1" dirty="0" err="1">
                <a:solidFill>
                  <a:srgbClr val="0070C0"/>
                </a:solidFill>
              </a:rPr>
              <a:t>ფხვენისში</a:t>
            </a:r>
            <a:r>
              <a:rPr lang="ka-GE" sz="2700" b="1" dirty="0">
                <a:solidFill>
                  <a:srgbClr val="0070C0"/>
                </a:solidFill>
              </a:rPr>
              <a:t>, ქვემო </a:t>
            </a:r>
            <a:r>
              <a:rPr lang="ka-GE" sz="2700" b="1" dirty="0" err="1">
                <a:solidFill>
                  <a:srgbClr val="0070C0"/>
                </a:solidFill>
              </a:rPr>
              <a:t>ხვითსა</a:t>
            </a:r>
            <a:r>
              <a:rPr lang="ka-GE" sz="2700" b="1" dirty="0">
                <a:solidFill>
                  <a:srgbClr val="0070C0"/>
                </a:solidFill>
              </a:rPr>
              <a:t> და </a:t>
            </a:r>
            <a:r>
              <a:rPr lang="ka-GE" sz="2700" b="1" dirty="0" err="1">
                <a:solidFill>
                  <a:srgbClr val="0070C0"/>
                </a:solidFill>
              </a:rPr>
              <a:t>ტინისხიდში</a:t>
            </a:r>
            <a:r>
              <a:rPr lang="ka-GE" sz="2700" b="1" dirty="0">
                <a:solidFill>
                  <a:srgbClr val="0070C0"/>
                </a:solidFill>
              </a:rPr>
              <a:t> გაიხსნა ახალი საბავშვო </a:t>
            </a:r>
            <a:r>
              <a:rPr lang="ka-GE" sz="2700" b="1" dirty="0" smtClean="0">
                <a:solidFill>
                  <a:srgbClr val="0070C0"/>
                </a:solidFill>
              </a:rPr>
              <a:t>ბაგა - ბაღები</a:t>
            </a:r>
            <a:endParaRPr lang="en-US" sz="27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80" y="1190896"/>
            <a:ext cx="2943002" cy="1898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91" y="2668304"/>
            <a:ext cx="2989742" cy="1984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7" y="4191000"/>
            <a:ext cx="3626521" cy="2272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62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97085"/>
            <a:ext cx="3788803" cy="2611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30" y="1359076"/>
            <a:ext cx="3574869" cy="217438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105593"/>
            <a:ext cx="9067800" cy="9492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000" b="1" dirty="0" err="1" smtClean="0">
                <a:solidFill>
                  <a:srgbClr val="0070C0"/>
                </a:solidFill>
              </a:rPr>
              <a:t>ზერტსა</a:t>
            </a:r>
            <a:r>
              <a:rPr lang="ka-GE" sz="2000" b="1" dirty="0" smtClean="0">
                <a:solidFill>
                  <a:srgbClr val="0070C0"/>
                </a:solidFill>
              </a:rPr>
              <a:t> </a:t>
            </a:r>
            <a:r>
              <a:rPr lang="ka-GE" sz="2000" b="1" dirty="0">
                <a:solidFill>
                  <a:srgbClr val="0070C0"/>
                </a:solidFill>
              </a:rPr>
              <a:t>და </a:t>
            </a:r>
            <a:r>
              <a:rPr lang="ka-GE" sz="2000" b="1" dirty="0" smtClean="0">
                <a:solidFill>
                  <a:srgbClr val="0070C0"/>
                </a:solidFill>
              </a:rPr>
              <a:t>მეჯვრისხევში </a:t>
            </a:r>
            <a:r>
              <a:rPr lang="ka-GE" sz="2000" b="1" dirty="0">
                <a:solidFill>
                  <a:srgbClr val="0070C0"/>
                </a:solidFill>
              </a:rPr>
              <a:t>ბაღებმა </a:t>
            </a:r>
            <a:r>
              <a:rPr lang="ka-GE" sz="2000" b="1" dirty="0" smtClean="0">
                <a:solidFill>
                  <a:srgbClr val="0070C0"/>
                </a:solidFill>
              </a:rPr>
              <a:t>დროებით ფუნქციონირება </a:t>
            </a:r>
            <a:r>
              <a:rPr lang="ka-GE" sz="2000" b="1" dirty="0">
                <a:solidFill>
                  <a:srgbClr val="0070C0"/>
                </a:solidFill>
              </a:rPr>
              <a:t>ალტერნატიულ ფართში </a:t>
            </a:r>
            <a:r>
              <a:rPr lang="ka-GE" sz="2000" b="1" dirty="0" smtClean="0">
                <a:solidFill>
                  <a:srgbClr val="0070C0"/>
                </a:solidFill>
              </a:rPr>
              <a:t>გააგრძელეს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381361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0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66800" y="228600"/>
            <a:ext cx="7162800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400" b="1" dirty="0" smtClean="0"/>
              <a:t>საზოგადოებასთან ურთიერთობის განყოფილება 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910046"/>
            <a:ext cx="9144000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000" dirty="0" smtClean="0"/>
              <a:t>განყოფილება თანამშრომლობს მედიასთან და აწვდის ჟურნალისტებს ინფორმაციას. გეგმავს პრესკონფერენციებს, უზრუნველყოფს მერიის საქმიანობის გაშუქებას სხვადასხვა მედია საშუალებებით.</a:t>
            </a:r>
            <a:endParaRPr lang="en-US" sz="2000" dirty="0"/>
          </a:p>
        </p:txBody>
      </p:sp>
      <p:pic>
        <p:nvPicPr>
          <p:cNvPr id="2" name="Picture 2" descr="C:\Users\sopio.nozadze\Desktop\IMG_9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2819400" cy="1752600"/>
          </a:xfrm>
          <a:prstGeom prst="rect">
            <a:avLst/>
          </a:prstGeom>
          <a:noFill/>
        </p:spPr>
      </p:pic>
      <p:pic>
        <p:nvPicPr>
          <p:cNvPr id="3" name="Picture 3" descr="C:\Users\sopio.nozadze\Desktop\42855196_1897857520297303_428359522332757196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895600"/>
            <a:ext cx="3352800" cy="2362200"/>
          </a:xfrm>
          <a:prstGeom prst="rect">
            <a:avLst/>
          </a:prstGeom>
          <a:noFill/>
        </p:spPr>
      </p:pic>
      <p:pic>
        <p:nvPicPr>
          <p:cNvPr id="4" name="Picture 4" descr="C:\Users\sopio.nozadze\Desktop\42272313_1887118214704567_3853535878781599744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5029200"/>
            <a:ext cx="2590800" cy="1600200"/>
          </a:xfrm>
          <a:prstGeom prst="rect">
            <a:avLst/>
          </a:prstGeom>
          <a:noFill/>
        </p:spPr>
      </p:pic>
      <p:pic>
        <p:nvPicPr>
          <p:cNvPr id="5" name="Picture 5" descr="C:\Users\sopio.nozadze\Desktop\42059323_1883981548351567_7373015454752702464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4648200"/>
            <a:ext cx="2590800" cy="1752600"/>
          </a:xfrm>
          <a:prstGeom prst="rect">
            <a:avLst/>
          </a:prstGeom>
          <a:noFill/>
        </p:spPr>
      </p:pic>
      <p:pic>
        <p:nvPicPr>
          <p:cNvPr id="2054" name="Picture 6" descr="C:\Users\sopio.nozadze\Desktop\26171939_1571056476310744_1424243542418381765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438400"/>
            <a:ext cx="2438400" cy="15525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08404"/>
            <a:ext cx="4038600" cy="18940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000" dirty="0">
                <a:solidFill>
                  <a:schemeClr val="accent1">
                    <a:lumMod val="75000"/>
                  </a:schemeClr>
                </a:solidFill>
              </a:rPr>
              <a:t>კულტურული ღონისძიებების თანადაფინანსების პროგრამა</a:t>
            </a:r>
          </a:p>
          <a:p>
            <a:pPr algn="ctr"/>
            <a:endParaRPr lang="ka-G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ka-GE" sz="2000" dirty="0" smtClean="0">
                <a:solidFill>
                  <a:schemeClr val="accent1">
                    <a:lumMod val="75000"/>
                  </a:schemeClr>
                </a:solidFill>
              </a:rPr>
              <a:t>14 </a:t>
            </a:r>
            <a:r>
              <a:rPr lang="ka-GE" sz="2000" dirty="0">
                <a:solidFill>
                  <a:schemeClr val="accent1">
                    <a:lumMod val="75000"/>
                  </a:schemeClr>
                </a:solidFill>
              </a:rPr>
              <a:t>პროექტი</a:t>
            </a:r>
          </a:p>
          <a:p>
            <a:pPr algn="ctr"/>
            <a:r>
              <a:rPr lang="ka-GE" sz="2000" dirty="0">
                <a:solidFill>
                  <a:schemeClr val="accent1">
                    <a:lumMod val="75000"/>
                  </a:schemeClr>
                </a:solidFill>
              </a:rPr>
              <a:t>132 501 ლარი 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8404"/>
            <a:ext cx="4452192" cy="2404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381000" y="2660779"/>
            <a:ext cx="3063532" cy="1044894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dirty="0" err="1">
                <a:solidFill>
                  <a:schemeClr val="accent1">
                    <a:lumMod val="75000"/>
                  </a:schemeClr>
                </a:solidFill>
              </a:rPr>
              <a:t>შშმ</a:t>
            </a:r>
            <a:r>
              <a:rPr lang="ka-GE" dirty="0">
                <a:solidFill>
                  <a:schemeClr val="accent1">
                    <a:lumMod val="75000"/>
                  </a:schemeClr>
                </a:solidFill>
              </a:rPr>
              <a:t> პირებისთვის </a:t>
            </a:r>
            <a:r>
              <a:rPr lang="ka-GE" dirty="0" err="1">
                <a:solidFill>
                  <a:schemeClr val="accent1">
                    <a:lumMod val="75000"/>
                  </a:schemeClr>
                </a:solidFill>
              </a:rPr>
              <a:t>ტიხრული</a:t>
            </a:r>
            <a:r>
              <a:rPr lang="ka-G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ka-GE" dirty="0" smtClean="0">
                <a:solidFill>
                  <a:schemeClr val="accent1">
                    <a:lumMod val="75000"/>
                  </a:schemeClr>
                </a:solidFill>
              </a:rPr>
              <a:t>მინანქრის შემსწავლელი კლასი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82575" y="2178175"/>
            <a:ext cx="2684417" cy="346166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dirty="0"/>
              <a:t>კომედიის ფესტივალი 2018</a:t>
            </a:r>
            <a:endParaRPr lang="en-US" sz="1350" dirty="0"/>
          </a:p>
        </p:txBody>
      </p:sp>
      <p:sp>
        <p:nvSpPr>
          <p:cNvPr id="13" name="Rounded Rectangle 12"/>
          <p:cNvSpPr/>
          <p:nvPr/>
        </p:nvSpPr>
        <p:spPr>
          <a:xfrm>
            <a:off x="4495800" y="3078723"/>
            <a:ext cx="4320574" cy="209006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dirty="0">
                <a:solidFill>
                  <a:schemeClr val="accent1">
                    <a:lumMod val="75000"/>
                  </a:schemeClr>
                </a:solidFill>
              </a:rPr>
              <a:t>ტატულაშვილის სკოლა-სახელოსნო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46465"/>
            <a:ext cx="4218331" cy="2808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72" y="3846465"/>
            <a:ext cx="3987320" cy="27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5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7536" y="85622"/>
            <a:ext cx="2514600" cy="536666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000" b="1" dirty="0" smtClean="0">
                <a:solidFill>
                  <a:srgbClr val="0070C0"/>
                </a:solidFill>
              </a:rPr>
              <a:t>26 მაისი გორში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7611" y="3124200"/>
            <a:ext cx="2116183" cy="304555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0070C0"/>
                </a:solidFill>
              </a:rPr>
              <a:t>ერეკლეს აბანო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6376"/>
            <a:ext cx="26670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53955"/>
            <a:ext cx="3276600" cy="2339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33400"/>
            <a:ext cx="2438400" cy="17528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766903"/>
            <a:ext cx="2618015" cy="19279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13434"/>
            <a:ext cx="4343400" cy="3124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74" y="4495800"/>
            <a:ext cx="3136718" cy="21868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33" y="2615564"/>
            <a:ext cx="1905000" cy="16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6731"/>
            <a:ext cx="2841700" cy="2631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76800"/>
            <a:ext cx="4307192" cy="1878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2286000" y="54034"/>
            <a:ext cx="3516085" cy="352697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100" b="1" dirty="0">
                <a:solidFill>
                  <a:srgbClr val="0070C0"/>
                </a:solidFill>
              </a:rPr>
              <a:t>1 </a:t>
            </a:r>
            <a:r>
              <a:rPr lang="ka-GE" sz="2100" b="1" dirty="0" smtClean="0">
                <a:solidFill>
                  <a:srgbClr val="0070C0"/>
                </a:solidFill>
              </a:rPr>
              <a:t>ივნისი</a:t>
            </a:r>
            <a:endParaRPr lang="en-US" sz="21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16" y="2438400"/>
            <a:ext cx="2865469" cy="2209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8" y="2549504"/>
            <a:ext cx="3765872" cy="2661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94523"/>
            <a:ext cx="3240987" cy="1988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126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57552"/>
            <a:ext cx="3886200" cy="55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400" b="1" dirty="0">
                <a:solidFill>
                  <a:srgbClr val="0070C0"/>
                </a:solidFill>
              </a:rPr>
              <a:t>გორის დღე 2018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6" y="685800"/>
            <a:ext cx="3200400" cy="221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1" y="174942"/>
            <a:ext cx="3592286" cy="2231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" y="4572000"/>
            <a:ext cx="3890554" cy="2257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5029200"/>
            <a:ext cx="2743200" cy="1707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91" y="2805215"/>
            <a:ext cx="3276600" cy="20378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9" y="2209800"/>
            <a:ext cx="3733800" cy="2481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690844"/>
            <a:ext cx="317862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53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dirty="0"/>
              <a:t>იაკობ გოგებაშვილის დაბადებიდან 178 წლის იუბილე სხვადასხვა </a:t>
            </a:r>
            <a:r>
              <a:rPr lang="ka-GE" sz="1600" dirty="0" smtClean="0"/>
              <a:t>ღონისძიებებით აღინიშნა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27412"/>
            <a:ext cx="36576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846320"/>
            <a:ext cx="30480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71152"/>
            <a:ext cx="4953000" cy="3550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312920"/>
            <a:ext cx="3657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52400"/>
            <a:ext cx="5410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/>
              <a:t>მასწავლებლებ</a:t>
            </a:r>
            <a:r>
              <a:rPr lang="ka-GE" b="1" dirty="0"/>
              <a:t>ი</a:t>
            </a:r>
            <a:r>
              <a:rPr lang="ka-GE" b="1" dirty="0" smtClean="0"/>
              <a:t>ს </a:t>
            </a:r>
            <a:r>
              <a:rPr lang="ka-GE" b="1" dirty="0"/>
              <a:t>პროფესიული დღე</a:t>
            </a:r>
            <a:r>
              <a:rPr lang="ka-GE" dirty="0"/>
              <a:t> 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3276600" cy="2053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16112"/>
            <a:ext cx="4066737" cy="2425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391"/>
            <a:ext cx="3124200" cy="1975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083192"/>
            <a:ext cx="3276600" cy="2274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733800"/>
            <a:ext cx="4081202" cy="29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3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60867" y="43141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/>
              <a:t>ტურიზმი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8303" y="838200"/>
            <a:ext cx="7467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/>
              <a:t>კულტურისა და </a:t>
            </a:r>
            <a:r>
              <a:rPr lang="ka-GE" dirty="0" err="1"/>
              <a:t>ტურზმის</a:t>
            </a:r>
            <a:r>
              <a:rPr lang="ka-GE" dirty="0"/>
              <a:t> ხელშეწყობის სააგენტოს ტურიზმის განყოფილების ახალი ინიციატივის ფარგლებში, </a:t>
            </a:r>
            <a:r>
              <a:rPr lang="ka-GE" dirty="0" smtClean="0"/>
              <a:t>ჩამოყალიბდა „მოლაშქრეთა </a:t>
            </a:r>
            <a:r>
              <a:rPr lang="ka-GE" dirty="0"/>
              <a:t>კლუბი“ და „ ჯიპ </a:t>
            </a:r>
            <a:r>
              <a:rPr lang="ka-GE" dirty="0" smtClean="0"/>
              <a:t>ტური“</a:t>
            </a:r>
            <a:r>
              <a:rPr lang="ka-GE" dirty="0"/>
              <a:t> 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6" y="1919174"/>
            <a:ext cx="3015343" cy="2265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350864"/>
            <a:ext cx="3429000" cy="24048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87486" y="1903710"/>
            <a:ext cx="5867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/>
              <a:t>სასწავლო ბანაკი „გზამკვლევი“, რომლის მიზანიც გორის მუნიციპალიტეტში ტურიზმის განვითრების </a:t>
            </a:r>
            <a:r>
              <a:rPr lang="ka-GE" dirty="0" smtClean="0"/>
              <a:t>ხელშეწყობაა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18111"/>
            <a:ext cx="3124200" cy="1903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76" y="4572000"/>
            <a:ext cx="3811156" cy="22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61957"/>
            <a:ext cx="4289429" cy="1550155"/>
          </a:xfrm>
          <a:prstGeom prst="roundRect">
            <a:avLst/>
          </a:prstGeom>
          <a:effectLst>
            <a:softEdge rad="635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100" b="1" dirty="0">
                <a:solidFill>
                  <a:srgbClr val="0070C0"/>
                </a:solidFill>
              </a:rPr>
              <a:t>ახალგაზრდული პროექტების ხელშეწყობის </a:t>
            </a:r>
            <a:r>
              <a:rPr lang="ka-GE" sz="2100" b="1" dirty="0" smtClean="0">
                <a:solidFill>
                  <a:srgbClr val="0070C0"/>
                </a:solidFill>
              </a:rPr>
              <a:t>პროგრამა</a:t>
            </a:r>
            <a:endParaRPr lang="en-US" sz="2100" b="1" dirty="0" smtClean="0">
              <a:solidFill>
                <a:srgbClr val="0070C0"/>
              </a:solidFill>
            </a:endParaRPr>
          </a:p>
          <a:p>
            <a:pPr algn="ctr"/>
            <a:endParaRPr lang="ka-GE" sz="2100" b="1" dirty="0">
              <a:solidFill>
                <a:srgbClr val="0070C0"/>
              </a:solidFill>
            </a:endParaRPr>
          </a:p>
          <a:p>
            <a:pPr algn="ctr"/>
            <a:r>
              <a:rPr lang="ka-GE" sz="2100" b="1" dirty="0">
                <a:solidFill>
                  <a:srgbClr val="0070C0"/>
                </a:solidFill>
              </a:rPr>
              <a:t>14 პროექტი</a:t>
            </a:r>
          </a:p>
          <a:p>
            <a:pPr algn="ctr"/>
            <a:r>
              <a:rPr lang="ka-GE" sz="2100" b="1" dirty="0">
                <a:solidFill>
                  <a:srgbClr val="0070C0"/>
                </a:solidFill>
              </a:rPr>
              <a:t>14 874 ლარი </a:t>
            </a:r>
            <a:endParaRPr lang="en-US" sz="21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38" y="3332702"/>
            <a:ext cx="4981053" cy="25808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81600" y="6087365"/>
            <a:ext cx="2011679" cy="293851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b="1" dirty="0">
                <a:solidFill>
                  <a:srgbClr val="0070C0"/>
                </a:solidFill>
              </a:rPr>
              <a:t>გოგონა სკაუტები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25" y="290479"/>
            <a:ext cx="4274991" cy="229906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808356" y="2651606"/>
            <a:ext cx="1964044" cy="396130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b="1" dirty="0">
                <a:solidFill>
                  <a:srgbClr val="0070C0"/>
                </a:solidFill>
              </a:rPr>
              <a:t>სოციალური კინო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9" y="3605422"/>
            <a:ext cx="3722915" cy="248194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38200" y="6213541"/>
            <a:ext cx="2362200" cy="335349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b="1" dirty="0">
                <a:solidFill>
                  <a:schemeClr val="accent1">
                    <a:lumMod val="75000"/>
                  </a:schemeClr>
                </a:solidFill>
              </a:rPr>
              <a:t>ჭკვიანი მომავალი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9" y="277005"/>
            <a:ext cx="3844016" cy="219025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020328" y="1990438"/>
            <a:ext cx="1861457" cy="354137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chemeClr val="accent1">
                    <a:lumMod val="75000"/>
                  </a:schemeClr>
                </a:solidFill>
              </a:rPr>
              <a:t>სკაუტების შეჯიბრი</a:t>
            </a:r>
            <a:endParaRPr lang="en-US" sz="13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74" y="839026"/>
            <a:ext cx="3688141" cy="21711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00600" y="2324855"/>
            <a:ext cx="2769326" cy="780759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 err="1">
                <a:solidFill>
                  <a:schemeClr val="accent1">
                    <a:lumMod val="75000"/>
                  </a:schemeClr>
                </a:solidFill>
              </a:rPr>
              <a:t>ფოლადაურის</a:t>
            </a:r>
            <a:r>
              <a:rPr lang="ka-GE" sz="13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ka-GE" sz="1350" b="1" dirty="0" err="1">
                <a:solidFill>
                  <a:schemeClr val="accent1">
                    <a:lumMod val="75000"/>
                  </a:schemeClr>
                </a:solidFill>
              </a:rPr>
              <a:t>სკაუტურ</a:t>
            </a:r>
            <a:r>
              <a:rPr lang="ka-GE" sz="1350" b="1" dirty="0">
                <a:solidFill>
                  <a:schemeClr val="accent1">
                    <a:lumMod val="75000"/>
                  </a:schemeClr>
                </a:solidFill>
              </a:rPr>
              <a:t> ბანაკში გამგზავრება</a:t>
            </a:r>
            <a:endParaRPr lang="en-US" sz="13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5" y="3042066"/>
            <a:ext cx="3756112" cy="260156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83891" y="4808604"/>
            <a:ext cx="3193868" cy="835031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chemeClr val="accent1">
                    <a:lumMod val="75000"/>
                  </a:schemeClr>
                </a:solidFill>
              </a:rPr>
              <a:t>სასკოლო თვითმმართველობების განვითარების ხელშეწყობის მიზნით 6 თვიან პროგრამას </a:t>
            </a:r>
            <a:r>
              <a:rPr lang="ka-GE" sz="1350" b="1" dirty="0" smtClean="0">
                <a:solidFill>
                  <a:schemeClr val="accent1">
                    <a:lumMod val="75000"/>
                  </a:schemeClr>
                </a:solidFill>
              </a:rPr>
              <a:t>ახორციელებს</a:t>
            </a:r>
            <a:endParaRPr lang="en-US" sz="13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74" y="3608485"/>
            <a:ext cx="4235849" cy="273013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029200" y="5867400"/>
            <a:ext cx="3037115" cy="471222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rgbClr val="0070C0"/>
                </a:solidFill>
              </a:rPr>
              <a:t>პროგრამირების ბანაკი</a:t>
            </a:r>
            <a:endParaRPr lang="en-US" sz="135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8" y="3286942"/>
            <a:ext cx="4096714" cy="2576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47" y="838200"/>
            <a:ext cx="4086226" cy="27241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7898" y="609600"/>
            <a:ext cx="3824501" cy="1900646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>
                <a:solidFill>
                  <a:srgbClr val="0070C0"/>
                </a:solidFill>
              </a:rPr>
              <a:t>მომზადდა ახალგაზრდული </a:t>
            </a:r>
            <a:r>
              <a:rPr lang="ka-GE" b="1" dirty="0">
                <a:solidFill>
                  <a:srgbClr val="0070C0"/>
                </a:solidFill>
              </a:rPr>
              <a:t>პოლიტიკის 10 </a:t>
            </a:r>
            <a:r>
              <a:rPr lang="ka-GE" b="1" dirty="0" smtClean="0">
                <a:solidFill>
                  <a:srgbClr val="0070C0"/>
                </a:solidFill>
              </a:rPr>
              <a:t>წლიანი სტრატეგია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21790" y="3940085"/>
            <a:ext cx="3964577" cy="1783080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500" b="1" dirty="0">
                <a:solidFill>
                  <a:srgbClr val="0070C0"/>
                </a:solidFill>
              </a:rPr>
              <a:t>დოკუმენტი, რომლის მიზანიც 14 - დან 29 წლამდე ასაკის ახალგაზრდების განვითარებისთვის სრულფასოვანი გარემოს შექმნაა, დროში გაწერილ პროგრამებს, პროექტებსა და ღონისძიებებს </a:t>
            </a:r>
            <a:r>
              <a:rPr lang="ka-GE" sz="1500" b="1" dirty="0" smtClean="0">
                <a:solidFill>
                  <a:srgbClr val="0070C0"/>
                </a:solidFill>
              </a:rPr>
              <a:t>მოიცავს</a:t>
            </a:r>
            <a:endParaRPr lang="en-US" sz="1500" b="1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34000" y="3002824"/>
            <a:ext cx="2834640" cy="581297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chemeClr val="accent1">
                    <a:lumMod val="75000"/>
                  </a:schemeClr>
                </a:solidFill>
              </a:rPr>
              <a:t>სტრატეგიის განხილვა ახალგაზრდებთან </a:t>
            </a:r>
            <a:endParaRPr lang="en-US" sz="13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1274" y="5187587"/>
            <a:ext cx="3415937" cy="620486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chemeClr val="accent1">
                    <a:lumMod val="75000"/>
                  </a:schemeClr>
                </a:solidFill>
              </a:rPr>
              <a:t>დოკუმენტის განხილვა საზოგადოებრივ ორგანიზაციებთან</a:t>
            </a:r>
            <a:endParaRPr lang="en-US" sz="135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810000" y="4769078"/>
            <a:ext cx="5029200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a-G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განყოფილებამ უზრუნველყო გორის მუნიციპალიტეტის მერიის გვერდის შექმნა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a-GE" sz="1400" dirty="0" smtClean="0">
                <a:solidFill>
                  <a:schemeClr val="tx1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ვიდეო პორტალზე </a:t>
            </a:r>
            <a:r>
              <a:rPr kumimoji="0" lang="ka-G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ka-GE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Sylfaen" pitchFamily="18" charset="0"/>
                <a:ea typeface="Calibri" pitchFamily="34" charset="0"/>
                <a:cs typeface="Times New Roman" pitchFamily="18" charset="0"/>
                <a:hlinkClick r:id="rId2"/>
              </a:rPr>
              <a:t>www.</a:t>
            </a:r>
            <a:r>
              <a:rPr kumimoji="0" lang="ka-G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  <a:hlinkClick r:id="rId2"/>
              </a:rPr>
              <a:t>youtub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  <a:hlinkClick r:id="rId2"/>
              </a:rPr>
              <a:t>e.com</a:t>
            </a:r>
            <a:endParaRPr lang="en-US" sz="1400" dirty="0">
              <a:solidFill>
                <a:schemeClr val="tx1"/>
              </a:solidFill>
              <a:latin typeface="Sylfae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a-G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ka-G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  <a:hlinkClick r:id="rId3"/>
              </a:rPr>
              <a:t>https://www.youtube.com/channel/UCx8l4cbgI_aSkXif31VU9Pw?view_as=subscriber</a:t>
            </a:r>
            <a:r>
              <a:rPr kumimoji="0" lang="ka-G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).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a-G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გვერდზე იტვირთება სხვადასხვა მედია საშუალებებით გასული ვიდეო სიუჟეტები და განყოფილების მიერ </a:t>
            </a:r>
            <a:r>
              <a:rPr lang="ka-GE" sz="1400" dirty="0" smtClean="0">
                <a:solidFill>
                  <a:schemeClr val="tx1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მომზადებული</a:t>
            </a:r>
            <a:r>
              <a:rPr kumimoji="0" lang="ka-G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ვიდეორგოლები.</a:t>
            </a:r>
            <a:endParaRPr kumimoji="0" lang="ka-G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0800" y="685800"/>
            <a:ext cx="6324600" cy="1905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a-GE" sz="1400" dirty="0" smtClean="0"/>
          </a:p>
          <a:p>
            <a:pPr algn="just"/>
            <a:r>
              <a:rPr lang="ka-GE" sz="1400" dirty="0" smtClean="0"/>
              <a:t>ინფორმაციის გავრცელება ხდება ძირითადად facebook - ის (</a:t>
            </a:r>
            <a:r>
              <a:rPr lang="ka-GE" sz="1400" u="sng" dirty="0" smtClean="0">
                <a:hlinkClick r:id="rId4"/>
              </a:rPr>
              <a:t>https://www.facebook.com/CityHallofGor</a:t>
            </a:r>
            <a:r>
              <a:rPr lang="en-US" sz="1400" u="sng" dirty="0" err="1" smtClean="0">
                <a:hlinkClick r:id="rId4"/>
              </a:rPr>
              <a:t>i</a:t>
            </a:r>
            <a:r>
              <a:rPr lang="en-US" sz="1400" u="sng" dirty="0" smtClean="0"/>
              <a:t> </a:t>
            </a:r>
            <a:r>
              <a:rPr lang="ka-GE" sz="1400" dirty="0" smtClean="0"/>
              <a:t>საშუალებით. გვერდზე  ყოველდღიურად იტვირთება ინფორმაცია როგორც შეხვედრების, ასევე მიმდინარე პროექტების, ტენდერებისა და მოქალაქეებისათვის საინტერესო საკითხების შესახებ. </a:t>
            </a:r>
          </a:p>
          <a:p>
            <a:endParaRPr lang="ka-GE" sz="1400" dirty="0" smtClean="0"/>
          </a:p>
          <a:p>
            <a:r>
              <a:rPr lang="ka-GE" sz="1400" dirty="0" smtClean="0"/>
              <a:t>განყოფილების მიერ მზადდება ვიდეორგოლები, რაც მნიშვნელოვნად უწყობს ხელს მოსახლეობაში მათთვის საჭირო ინფორმაციის გავრცელებას. </a:t>
            </a:r>
            <a:endParaRPr lang="en-US" sz="1400" dirty="0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3581400" y="3048000"/>
            <a:ext cx="53340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a-GE" sz="1400" dirty="0" smtClean="0">
                <a:solidFill>
                  <a:schemeClr val="tx1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შეიქმნა </a:t>
            </a:r>
            <a:r>
              <a:rPr kumimoji="0" lang="ka-G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მერიის ახალი ვებ</a:t>
            </a:r>
            <a:r>
              <a:rPr kumimoji="0" lang="ka-GE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ka-G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გვერდი -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  <a:hlinkClick r:id="rId5"/>
              </a:rPr>
              <a:t>www.</a:t>
            </a:r>
            <a:r>
              <a:rPr lang="en-US" sz="1400" dirty="0" smtClean="0">
                <a:solidFill>
                  <a:schemeClr val="tx1"/>
                </a:solidFill>
                <a:latin typeface="Sylfaen" pitchFamily="18" charset="0"/>
                <a:ea typeface="Calibri" pitchFamily="34" charset="0"/>
                <a:cs typeface="Times New Roman" pitchFamily="18" charset="0"/>
                <a:hlinkClick r:id="rId5"/>
              </a:rPr>
              <a:t>gori.gov.ge</a:t>
            </a:r>
            <a:r>
              <a:rPr lang="ka-GE" sz="1400" dirty="0">
                <a:solidFill>
                  <a:schemeClr val="tx1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a-GE" sz="1400" dirty="0" smtClean="0">
                <a:solidFill>
                  <a:schemeClr val="tx1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a-G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მომზადდა და აიტვირთა მოსახლეობისთვის საჭირო</a:t>
            </a:r>
            <a:r>
              <a:rPr kumimoji="0" lang="ka-GE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და საინტერესო ინფორმაცია</a:t>
            </a:r>
            <a:r>
              <a:rPr kumimoji="0" lang="ka-G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. ახალი ვებგვერდი არის საკმაოდ მაღალი ხარისხის და ინფორმაციულად</a:t>
            </a:r>
            <a:r>
              <a:rPr kumimoji="0" lang="ka-GE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დატვირთული.</a:t>
            </a:r>
            <a:endParaRPr kumimoji="0" lang="ka-G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743200"/>
            <a:ext cx="2819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762000"/>
            <a:ext cx="2362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0" y="152400"/>
            <a:ext cx="9144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      </a:t>
            </a:r>
            <a:r>
              <a:rPr lang="ka-GE" sz="1600" dirty="0" smtClean="0"/>
              <a:t>მერიის საქმიანობის შესახებ საზოგადოების ინფორმირება ხორციელდება ოპერატიულად</a:t>
            </a:r>
            <a:r>
              <a:rPr lang="ka-GE" dirty="0" smtClean="0"/>
              <a:t> </a:t>
            </a:r>
          </a:p>
        </p:txBody>
      </p:sp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4724400"/>
            <a:ext cx="2819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043" y="76200"/>
            <a:ext cx="4079125" cy="1379851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chemeClr val="accent1">
                    <a:lumMod val="75000"/>
                  </a:schemeClr>
                </a:solidFill>
              </a:rPr>
              <a:t>სპორტის განვითარების </a:t>
            </a:r>
            <a:r>
              <a:rPr lang="ka-GE" b="1" dirty="0" smtClean="0">
                <a:solidFill>
                  <a:schemeClr val="accent1">
                    <a:lumMod val="75000"/>
                  </a:schemeClr>
                </a:solidFill>
              </a:rPr>
              <a:t>ხელშეწყობის </a:t>
            </a:r>
            <a:r>
              <a:rPr lang="ka-GE" b="1" dirty="0">
                <a:solidFill>
                  <a:schemeClr val="accent1">
                    <a:lumMod val="75000"/>
                  </a:schemeClr>
                </a:solidFill>
              </a:rPr>
              <a:t>პროგრამა</a:t>
            </a:r>
          </a:p>
          <a:p>
            <a:pPr algn="ctr"/>
            <a:endParaRPr lang="ka-GE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ka-GE" b="1" dirty="0" smtClean="0">
                <a:solidFill>
                  <a:schemeClr val="accent1">
                    <a:lumMod val="75000"/>
                  </a:schemeClr>
                </a:solidFill>
              </a:rPr>
              <a:t>6 </a:t>
            </a:r>
            <a:r>
              <a:rPr lang="ka-GE" b="1" dirty="0">
                <a:solidFill>
                  <a:schemeClr val="accent1">
                    <a:lumMod val="75000"/>
                  </a:schemeClr>
                </a:solidFill>
              </a:rPr>
              <a:t>პროექტი</a:t>
            </a:r>
          </a:p>
          <a:p>
            <a:pPr algn="ctr"/>
            <a:r>
              <a:rPr lang="ka-GE" b="1" dirty="0">
                <a:solidFill>
                  <a:schemeClr val="accent1">
                    <a:lumMod val="75000"/>
                  </a:schemeClr>
                </a:solidFill>
              </a:rPr>
              <a:t>18 660 ლარი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9" y="1676400"/>
            <a:ext cx="4058208" cy="2150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3748322"/>
            <a:ext cx="3962400" cy="2890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2" y="4267200"/>
            <a:ext cx="3838303" cy="2322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16" y="533400"/>
            <a:ext cx="4396583" cy="2721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73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06" y="4038600"/>
            <a:ext cx="3662765" cy="2098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82165"/>
            <a:ext cx="3157713" cy="2423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3676922" cy="2547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2514600" y="171268"/>
            <a:ext cx="3276600" cy="5900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dirty="0"/>
              <a:t>სპორტული ღონისძიებები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66764"/>
            <a:ext cx="3106324" cy="2070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262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" y="1295400"/>
            <a:ext cx="7162800" cy="4622014"/>
          </a:xfrm>
        </p:spPr>
      </p:pic>
      <p:sp>
        <p:nvSpPr>
          <p:cNvPr id="5" name="Rounded Rectangle 4"/>
          <p:cNvSpPr/>
          <p:nvPr/>
        </p:nvSpPr>
        <p:spPr>
          <a:xfrm>
            <a:off x="1447800" y="304800"/>
            <a:ext cx="6019800" cy="5355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dirty="0"/>
              <a:t>მსოფლიო </a:t>
            </a:r>
            <a:r>
              <a:rPr lang="ka-GE" sz="1600" dirty="0" smtClean="0"/>
              <a:t>ჩემპიონის </a:t>
            </a:r>
            <a:r>
              <a:rPr lang="ka-GE" sz="1600" dirty="0"/>
              <a:t>გენო პეტრიაშვილის </a:t>
            </a:r>
            <a:r>
              <a:rPr lang="ka-GE" sz="1600" dirty="0" smtClean="0"/>
              <a:t>დახვედრა აეროპორტში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61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" y="245753"/>
            <a:ext cx="4735286" cy="202940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2428237"/>
            <a:ext cx="4676503" cy="7511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b="1" dirty="0">
                <a:solidFill>
                  <a:schemeClr val="accent1">
                    <a:lumMod val="50000"/>
                  </a:schemeClr>
                </a:solidFill>
              </a:rPr>
              <a:t>პირველად შეიქმნა გორის ქალთა საფეხბურთო კლუბი, რომელიც 2019 </a:t>
            </a:r>
            <a:r>
              <a:rPr lang="ka-GE" sz="1600" b="1" dirty="0" smtClean="0">
                <a:solidFill>
                  <a:schemeClr val="accent1">
                    <a:lumMod val="50000"/>
                  </a:schemeClr>
                </a:solidFill>
              </a:rPr>
              <a:t>წლიდან </a:t>
            </a:r>
            <a:r>
              <a:rPr lang="ka-GE" sz="1600" b="1" dirty="0">
                <a:solidFill>
                  <a:schemeClr val="accent1">
                    <a:lumMod val="50000"/>
                  </a:schemeClr>
                </a:solidFill>
              </a:rPr>
              <a:t>დაიწყებს ტურნირებში </a:t>
            </a:r>
            <a:r>
              <a:rPr lang="ka-GE" sz="1600" b="1" dirty="0" err="1">
                <a:solidFill>
                  <a:schemeClr val="accent1">
                    <a:lumMod val="50000"/>
                  </a:schemeClr>
                </a:solidFill>
              </a:rPr>
              <a:t>მონაწილოეობას</a:t>
            </a:r>
            <a:r>
              <a:rPr lang="ka-GE" sz="16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80" y="886542"/>
            <a:ext cx="3936206" cy="244316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048644" y="87676"/>
            <a:ext cx="3936206" cy="6979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400" b="1" dirty="0">
                <a:solidFill>
                  <a:srgbClr val="002060"/>
                </a:solidFill>
              </a:rPr>
              <a:t>თენგიზ ბურჯანაძის სახელობის სტადიონმა საქართველოსა და კვიპროსის ამხანაგურ მატჩს უმასპინძლა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4" y="3332428"/>
            <a:ext cx="3598298" cy="20240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865" y="5791199"/>
            <a:ext cx="4212772" cy="722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b="1" dirty="0">
                <a:solidFill>
                  <a:schemeClr val="accent1">
                    <a:lumMod val="50000"/>
                  </a:schemeClr>
                </a:solidFill>
              </a:rPr>
              <a:t>პირველად საფეხბურთო კლუბი „გორი“ მშვიდობის თასის გამარჯვებულია 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6" y="3425306"/>
            <a:ext cx="4277048" cy="203206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62648" y="5745826"/>
            <a:ext cx="4342983" cy="7682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600" b="1" dirty="0">
                <a:solidFill>
                  <a:schemeClr val="accent1">
                    <a:lumMod val="50000"/>
                  </a:schemeClr>
                </a:solidFill>
              </a:rPr>
              <a:t>საქართველოს ჩემპიონატი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2018</a:t>
            </a:r>
          </a:p>
          <a:p>
            <a:pPr algn="ctr"/>
            <a:r>
              <a:rPr lang="ka-GE" sz="1600" b="1" dirty="0">
                <a:solidFill>
                  <a:schemeClr val="accent1">
                    <a:lumMod val="50000"/>
                  </a:schemeClr>
                </a:solidFill>
              </a:rPr>
              <a:t>გორის </a:t>
            </a:r>
            <a:r>
              <a:rPr lang="ka-GE" sz="1600" b="1" dirty="0" err="1">
                <a:solidFill>
                  <a:schemeClr val="accent1">
                    <a:lumMod val="50000"/>
                  </a:schemeClr>
                </a:solidFill>
              </a:rPr>
              <a:t>ამპუტანტ</a:t>
            </a:r>
            <a:r>
              <a:rPr lang="ka-GE" sz="1600" b="1" dirty="0">
                <a:solidFill>
                  <a:schemeClr val="accent1">
                    <a:lumMod val="50000"/>
                  </a:schemeClr>
                </a:solidFill>
              </a:rPr>
              <a:t> ფეხბურთელთა გუნდი 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ka-GE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II </a:t>
            </a:r>
            <a:r>
              <a:rPr lang="ka-GE" sz="1600" b="1" dirty="0">
                <a:solidFill>
                  <a:schemeClr val="accent1">
                    <a:lumMod val="50000"/>
                  </a:schemeClr>
                </a:solidFill>
              </a:rPr>
              <a:t>საპრიზო ადგილი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" y="3307602"/>
            <a:ext cx="4090792" cy="27265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76" y="496099"/>
            <a:ext cx="3996546" cy="2663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69" y="3305425"/>
            <a:ext cx="4139964" cy="2590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98" y="491745"/>
            <a:ext cx="4161735" cy="275136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0080" y="5572242"/>
            <a:ext cx="3337560" cy="290647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chemeClr val="accent1">
                    <a:lumMod val="50000"/>
                  </a:schemeClr>
                </a:solidFill>
              </a:rPr>
              <a:t>სპორტსმენების დაჯილდოება 2017</a:t>
            </a:r>
            <a:endParaRPr lang="en-US" sz="13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27829" y="504808"/>
            <a:ext cx="2926080" cy="300446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>
                <a:solidFill>
                  <a:schemeClr val="accent1">
                    <a:lumMod val="50000"/>
                  </a:schemeClr>
                </a:solidFill>
              </a:rPr>
              <a:t>გიორგი კანდელაკის ტურნირი</a:t>
            </a:r>
            <a:endParaRPr lang="en-US" sz="135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4" y="3210975"/>
            <a:ext cx="4056018" cy="2704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0689"/>
            <a:ext cx="4245429" cy="2830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045" y="3657600"/>
            <a:ext cx="3416180" cy="283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7" y="288599"/>
            <a:ext cx="4216475" cy="278902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101045" y="609600"/>
            <a:ext cx="3357154" cy="381000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 err="1">
                <a:solidFill>
                  <a:schemeClr val="accent1">
                    <a:lumMod val="50000"/>
                  </a:schemeClr>
                </a:solidFill>
              </a:rPr>
              <a:t>ზერტში</a:t>
            </a:r>
            <a:r>
              <a:rPr lang="ka-GE" sz="135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ka-GE" sz="1350" b="1" dirty="0" smtClean="0">
                <a:solidFill>
                  <a:schemeClr val="accent1">
                    <a:lumMod val="50000"/>
                  </a:schemeClr>
                </a:solidFill>
              </a:rPr>
              <a:t>მძლეოსნობის </a:t>
            </a:r>
            <a:r>
              <a:rPr lang="ka-GE" sz="1350" b="1" dirty="0">
                <a:solidFill>
                  <a:schemeClr val="accent1">
                    <a:lumMod val="50000"/>
                  </a:schemeClr>
                </a:solidFill>
              </a:rPr>
              <a:t>დარბაზი გაიხსნა</a:t>
            </a:r>
            <a:endParaRPr lang="en-US" sz="13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5562600"/>
            <a:ext cx="3108960" cy="274320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350" b="1" dirty="0" err="1">
                <a:solidFill>
                  <a:schemeClr val="accent1">
                    <a:lumMod val="50000"/>
                  </a:schemeClr>
                </a:solidFill>
              </a:rPr>
              <a:t>შინდისის</a:t>
            </a:r>
            <a:r>
              <a:rPr lang="ka-GE" sz="1350" b="1" dirty="0">
                <a:solidFill>
                  <a:schemeClr val="accent1">
                    <a:lumMod val="50000"/>
                  </a:schemeClr>
                </a:solidFill>
              </a:rPr>
              <a:t> გმირების ტურნირი</a:t>
            </a:r>
            <a:endParaRPr lang="en-US" sz="135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8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810000"/>
            <a:ext cx="4469062" cy="2841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7" y="1219200"/>
            <a:ext cx="4468383" cy="275282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81200" y="304800"/>
            <a:ext cx="5074920" cy="581297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0070C0"/>
                </a:solidFill>
              </a:rPr>
              <a:t>გორში ძიუდოს </a:t>
            </a:r>
            <a:r>
              <a:rPr lang="ka-GE" b="1" dirty="0" smtClean="0">
                <a:solidFill>
                  <a:srgbClr val="0070C0"/>
                </a:solidFill>
              </a:rPr>
              <a:t>კლუბი </a:t>
            </a:r>
            <a:r>
              <a:rPr lang="ka-GE" b="1" dirty="0">
                <a:solidFill>
                  <a:srgbClr val="0070C0"/>
                </a:solidFill>
              </a:rPr>
              <a:t>„</a:t>
            </a:r>
            <a:r>
              <a:rPr lang="en-US" b="1" dirty="0">
                <a:solidFill>
                  <a:srgbClr val="0070C0"/>
                </a:solidFill>
              </a:rPr>
              <a:t>Golden Gori“ </a:t>
            </a:r>
            <a:r>
              <a:rPr lang="ka-GE" b="1" dirty="0">
                <a:solidFill>
                  <a:srgbClr val="0070C0"/>
                </a:solidFill>
              </a:rPr>
              <a:t>დაფუძნდა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05549" y="1650819"/>
            <a:ext cx="3389812" cy="999308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0070C0"/>
                </a:solidFill>
              </a:rPr>
              <a:t>კლუბის წევრები ტიტულოვანი გორელი ფალავნები, ოლიმპიური თამაშების, მსოფლიოს და ევროპის ჩემპიონები არიან.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4247" y="4552534"/>
            <a:ext cx="3579223" cy="1175657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0070C0"/>
                </a:solidFill>
              </a:rPr>
              <a:t>სპორტსმენები კლუბის სახელით მსოფლიო დონის </a:t>
            </a:r>
            <a:r>
              <a:rPr lang="ka-GE" b="1" dirty="0" err="1">
                <a:solidFill>
                  <a:srgbClr val="0070C0"/>
                </a:solidFill>
              </a:rPr>
              <a:t>შჯიბრებებში</a:t>
            </a:r>
            <a:r>
              <a:rPr lang="ka-GE" b="1" dirty="0">
                <a:solidFill>
                  <a:srgbClr val="0070C0"/>
                </a:solidFill>
              </a:rPr>
              <a:t> </a:t>
            </a:r>
            <a:r>
              <a:rPr lang="ka-GE" b="1" dirty="0" smtClean="0">
                <a:solidFill>
                  <a:srgbClr val="0070C0"/>
                </a:solidFill>
              </a:rPr>
              <a:t>იღებენ </a:t>
            </a:r>
            <a:r>
              <a:rPr lang="ka-GE" b="1" dirty="0">
                <a:solidFill>
                  <a:srgbClr val="0070C0"/>
                </a:solidFill>
              </a:rPr>
              <a:t>მონაწილეობას. 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8833345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2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4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716"/>
            <a:ext cx="9144000" cy="469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76200"/>
            <a:ext cx="9170126" cy="6942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152400"/>
            <a:ext cx="9144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                            </a:t>
            </a:r>
            <a:r>
              <a:rPr lang="ka-GE" b="1" dirty="0" smtClean="0"/>
              <a:t>საზოგადოებასთან ურთიერთობის განყოფილება</a:t>
            </a:r>
          </a:p>
          <a:p>
            <a:pPr>
              <a:buFont typeface="Wingdings" pitchFamily="2" charset="2"/>
              <a:buChar char="Ø"/>
            </a:pPr>
            <a:endParaRPr lang="ka-GE" dirty="0" smtClean="0"/>
          </a:p>
          <a:p>
            <a:pPr>
              <a:buFont typeface="Wingdings" pitchFamily="2" charset="2"/>
              <a:buChar char="Ø"/>
            </a:pPr>
            <a:r>
              <a:rPr lang="ka-GE" dirty="0" smtClean="0"/>
              <a:t> მასპინძლობს ოფიციალურ</a:t>
            </a:r>
            <a:r>
              <a:rPr lang="en-US" dirty="0" smtClean="0"/>
              <a:t>   </a:t>
            </a:r>
            <a:r>
              <a:rPr lang="ka-GE" dirty="0" smtClean="0"/>
              <a:t>დელეგაციებს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ka-GE" dirty="0" smtClean="0"/>
          </a:p>
          <a:p>
            <a:pPr>
              <a:buFont typeface="Wingdings" pitchFamily="2" charset="2"/>
              <a:buChar char="Ø"/>
            </a:pPr>
            <a:r>
              <a:rPr lang="ka-GE" dirty="0" smtClean="0"/>
              <a:t> თანამშრომლობს სამთავრობო და საზოგადოებრივ ორგანიზაციებთან</a:t>
            </a:r>
            <a:endParaRPr lang="en-US" dirty="0" smtClean="0"/>
          </a:p>
        </p:txBody>
      </p:sp>
      <p:pic>
        <p:nvPicPr>
          <p:cNvPr id="75779" name="Picture 3" descr="C:\Users\sopio.nozadze\Desktop\46403090_1959876624095392_107112788542881792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4577619"/>
            <a:ext cx="2819400" cy="19812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71929"/>
            <a:ext cx="2514600" cy="2930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64" y="3702206"/>
            <a:ext cx="3120930" cy="1986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58" y="1803309"/>
            <a:ext cx="2749731" cy="1861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03309"/>
            <a:ext cx="3200400" cy="2004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4800" b="1" dirty="0" smtClean="0"/>
              <a:t>2019 წელს  დაგეგმილი</a:t>
            </a:r>
            <a:endParaRPr lang="en-US" sz="4800" b="1" dirty="0" smtClean="0"/>
          </a:p>
          <a:p>
            <a:pPr algn="ctr"/>
            <a:r>
              <a:rPr lang="en-US" sz="4800" b="1" dirty="0" smtClean="0"/>
              <a:t> </a:t>
            </a:r>
          </a:p>
          <a:p>
            <a:pPr algn="ctr"/>
            <a:r>
              <a:rPr lang="ka-GE" sz="4800" b="1" dirty="0" smtClean="0"/>
              <a:t>ინფრასტრუქტურული პროექტები</a:t>
            </a:r>
            <a:endParaRPr lang="en-US" sz="4800" b="1" dirty="0" smtClean="0"/>
          </a:p>
          <a:p>
            <a:endParaRPr lang="en-US" sz="4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5471" y="1143000"/>
            <a:ext cx="8206691" cy="744583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a-GE" b="1" dirty="0">
              <a:solidFill>
                <a:srgbClr val="0070C0"/>
              </a:solidFill>
            </a:endParaRPr>
          </a:p>
          <a:p>
            <a:pPr algn="ctr"/>
            <a:endParaRPr lang="ka-GE" b="1" dirty="0">
              <a:solidFill>
                <a:srgbClr val="0070C0"/>
              </a:solidFill>
            </a:endParaRPr>
          </a:p>
          <a:p>
            <a:pPr algn="ctr"/>
            <a:endParaRPr lang="ka-GE" b="1" dirty="0">
              <a:solidFill>
                <a:srgbClr val="0070C0"/>
              </a:solidFill>
            </a:endParaRPr>
          </a:p>
          <a:p>
            <a:pPr algn="ctr"/>
            <a:r>
              <a:rPr lang="ka-GE" b="1" dirty="0">
                <a:solidFill>
                  <a:schemeClr val="accent5">
                    <a:lumMod val="75000"/>
                  </a:schemeClr>
                </a:solidFill>
              </a:rPr>
              <a:t>2019 წელი</a:t>
            </a:r>
          </a:p>
          <a:p>
            <a:pPr algn="ctr"/>
            <a:endParaRPr lang="ka-GE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ka-GE" b="1" dirty="0">
                <a:solidFill>
                  <a:schemeClr val="accent5">
                    <a:lumMod val="75000"/>
                  </a:schemeClr>
                </a:solidFill>
              </a:rPr>
              <a:t>მაღალმთიანი დასახლებების განვითარების ფონდის თანადაფინანსება</a:t>
            </a:r>
          </a:p>
          <a:p>
            <a:endParaRPr lang="ka-GE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ka-GE" b="1" dirty="0">
                <a:solidFill>
                  <a:schemeClr val="accent5">
                    <a:lumMod val="75000"/>
                  </a:schemeClr>
                </a:solidFill>
              </a:rPr>
              <a:t>სპორტული კომპლექსი ერგნეთში</a:t>
            </a:r>
          </a:p>
          <a:p>
            <a:endParaRPr lang="ka-GE" b="1" dirty="0">
              <a:solidFill>
                <a:srgbClr val="0070C0"/>
              </a:solidFill>
            </a:endParaRPr>
          </a:p>
          <a:p>
            <a:r>
              <a:rPr lang="ka-GE" b="1" dirty="0" smtClean="0">
                <a:solidFill>
                  <a:schemeClr val="accent1">
                    <a:lumMod val="75000"/>
                  </a:schemeClr>
                </a:solidFill>
              </a:rPr>
              <a:t>მოეწყობა</a:t>
            </a:r>
            <a:r>
              <a:rPr lang="ka-GE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ka-GE" b="1" dirty="0">
                <a:solidFill>
                  <a:schemeClr val="accent1">
                    <a:lumMod val="75000"/>
                  </a:schemeClr>
                </a:solidFill>
              </a:rPr>
              <a:t>დახურული საჭიდაო დარბაზი</a:t>
            </a:r>
          </a:p>
          <a:p>
            <a:r>
              <a:rPr lang="ka-GE" b="1" dirty="0">
                <a:solidFill>
                  <a:schemeClr val="accent1">
                    <a:lumMod val="75000"/>
                  </a:schemeClr>
                </a:solidFill>
              </a:rPr>
              <a:t>ფეხბურთის ღია ხელოვნურსაფარიანი მოედანი </a:t>
            </a:r>
          </a:p>
          <a:p>
            <a:r>
              <a:rPr lang="ka-GE" b="1" dirty="0">
                <a:solidFill>
                  <a:schemeClr val="accent1">
                    <a:lumMod val="75000"/>
                  </a:schemeClr>
                </a:solidFill>
              </a:rPr>
              <a:t>კალათბურთის მოედანი</a:t>
            </a:r>
          </a:p>
          <a:p>
            <a:endParaRPr lang="ka-GE" b="1" dirty="0">
              <a:solidFill>
                <a:srgbClr val="0070C0"/>
              </a:solidFill>
            </a:endParaRPr>
          </a:p>
          <a:p>
            <a:r>
              <a:rPr lang="ka-GE" b="1" dirty="0">
                <a:solidFill>
                  <a:schemeClr val="accent5">
                    <a:lumMod val="75000"/>
                  </a:schemeClr>
                </a:solidFill>
              </a:rPr>
              <a:t>ღირებულება 500 000 ლარი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69" y="2971800"/>
            <a:ext cx="4286250" cy="2543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9" y="3962400"/>
            <a:ext cx="42862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228600"/>
            <a:ext cx="8314508" cy="385354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a-GE" b="1" dirty="0">
              <a:solidFill>
                <a:srgbClr val="0070C0"/>
              </a:solidFill>
            </a:endParaRPr>
          </a:p>
          <a:p>
            <a:pPr algn="ctr"/>
            <a:endParaRPr lang="ka-GE" b="1" dirty="0">
              <a:solidFill>
                <a:srgbClr val="0070C0"/>
              </a:solidFill>
            </a:endParaRPr>
          </a:p>
          <a:p>
            <a:pPr algn="ctr"/>
            <a:r>
              <a:rPr lang="ka-GE" b="1" dirty="0">
                <a:solidFill>
                  <a:schemeClr val="accent1">
                    <a:lumMod val="75000"/>
                  </a:schemeClr>
                </a:solidFill>
              </a:rPr>
              <a:t>2019 წელი </a:t>
            </a:r>
          </a:p>
          <a:p>
            <a:pPr algn="ctr"/>
            <a:r>
              <a:rPr lang="ka-GE" b="1" dirty="0">
                <a:solidFill>
                  <a:schemeClr val="accent1">
                    <a:lumMod val="75000"/>
                  </a:schemeClr>
                </a:solidFill>
              </a:rPr>
              <a:t> რეგიონებში განსახორციელებელი პროექტების </a:t>
            </a:r>
            <a:r>
              <a:rPr lang="ka-GE" b="1" dirty="0" smtClean="0">
                <a:solidFill>
                  <a:schemeClr val="accent1">
                    <a:lumMod val="75000"/>
                  </a:schemeClr>
                </a:solidFill>
              </a:rPr>
              <a:t>ფონდი</a:t>
            </a:r>
            <a:endParaRPr lang="ka-GE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ka-GE" b="1" dirty="0">
              <a:solidFill>
                <a:srgbClr val="0070C0"/>
              </a:solidFill>
            </a:endParaRPr>
          </a:p>
          <a:p>
            <a:pPr algn="ctr"/>
            <a:r>
              <a:rPr lang="ka-GE" b="1" dirty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  <a:p>
            <a:pPr algn="ctr"/>
            <a:r>
              <a:rPr lang="ka-GE" sz="1350" dirty="0"/>
              <a:t> </a:t>
            </a:r>
            <a:endParaRPr lang="en-US" sz="1350" dirty="0"/>
          </a:p>
        </p:txBody>
      </p:sp>
      <p:sp>
        <p:nvSpPr>
          <p:cNvPr id="6" name="Rounded Rectangle 5"/>
          <p:cNvSpPr/>
          <p:nvPr/>
        </p:nvSpPr>
        <p:spPr>
          <a:xfrm>
            <a:off x="381000" y="1143000"/>
            <a:ext cx="8575352" cy="5028395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a-GE" sz="1400" b="1" dirty="0" smtClean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ka-GE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ნადარბაზევში 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სასმელი წყლის სისტემის მოწყობა;</a:t>
            </a:r>
          </a:p>
          <a:p>
            <a:pPr marL="342900" indent="-342900">
              <a:buAutoNum type="arabicPeriod"/>
            </a:pP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მეჯვრისხევისა და </a:t>
            </a:r>
            <a:r>
              <a:rPr lang="ka-GE" sz="1400" b="1" dirty="0" err="1">
                <a:solidFill>
                  <a:schemeClr val="accent1">
                    <a:lumMod val="75000"/>
                  </a:schemeClr>
                </a:solidFill>
              </a:rPr>
              <a:t>ახალუბნის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 დამაკავშირებელი გზის რეაბილიტაცია;</a:t>
            </a:r>
          </a:p>
          <a:p>
            <a:pPr marL="342900" indent="-342900">
              <a:buAutoNum type="arabicPeriod"/>
            </a:pPr>
            <a:r>
              <a:rPr lang="ka-GE" sz="1400" b="1" dirty="0" err="1">
                <a:solidFill>
                  <a:schemeClr val="accent1">
                    <a:lumMod val="75000"/>
                  </a:schemeClr>
                </a:solidFill>
              </a:rPr>
              <a:t>დიცი-ქორდი-არბო-მერეთის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 გზის რეაბილიტაცია;</a:t>
            </a:r>
          </a:p>
          <a:p>
            <a:pPr marL="342900" indent="-342900">
              <a:buAutoNum type="arabicPeriod"/>
            </a:pP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ტირძნისი-</a:t>
            </a:r>
            <a:r>
              <a:rPr lang="ka-GE" sz="1400" b="1" dirty="0" err="1">
                <a:solidFill>
                  <a:schemeClr val="accent1">
                    <a:lumMod val="75000"/>
                  </a:schemeClr>
                </a:solidFill>
              </a:rPr>
              <a:t>თერგვისი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ka-GE" sz="1400" b="1" dirty="0" err="1">
                <a:solidFill>
                  <a:schemeClr val="accent1">
                    <a:lumMod val="75000"/>
                  </a:schemeClr>
                </a:solidFill>
              </a:rPr>
              <a:t>ბუჟღულაანთუბნის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 გზის რეაბილიტაცია; </a:t>
            </a:r>
          </a:p>
          <a:p>
            <a:pPr marL="342900" indent="-342900">
              <a:buAutoNum type="arabicPeriod"/>
            </a:pPr>
            <a:r>
              <a:rPr lang="ka-GE" sz="1400" b="1" dirty="0" err="1">
                <a:solidFill>
                  <a:schemeClr val="accent1">
                    <a:lumMod val="75000"/>
                  </a:schemeClr>
                </a:solidFill>
              </a:rPr>
              <a:t>ყელქცეულში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 სასმელი წყლის სისტემის მოწყობა;</a:t>
            </a:r>
          </a:p>
          <a:p>
            <a:pPr marL="342900" indent="-342900">
              <a:buAutoNum type="arabicPeriod"/>
            </a:pPr>
            <a:r>
              <a:rPr lang="ka-GE" sz="1400" b="1" dirty="0" err="1">
                <a:solidFill>
                  <a:schemeClr val="accent1">
                    <a:lumMod val="75000"/>
                  </a:schemeClr>
                </a:solidFill>
              </a:rPr>
              <a:t>ზეღდულეთის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 სასმელი წყლის სისტემის რეაბილიტაცია;</a:t>
            </a:r>
          </a:p>
          <a:p>
            <a:pPr marL="342900" indent="-342900">
              <a:buAutoNum type="arabicPeriod"/>
            </a:pP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გორში სუხიშვილის ქუჩის პარალელური გზის (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N18-24 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კორპუსების წინ) რეაბილიტაცია;</a:t>
            </a:r>
          </a:p>
          <a:p>
            <a:pPr marL="342900" indent="-342900">
              <a:buAutoNum type="arabicPeriod"/>
            </a:pPr>
            <a:r>
              <a:rPr lang="ka-GE" sz="1400" b="1" dirty="0" err="1">
                <a:solidFill>
                  <a:schemeClr val="accent1">
                    <a:lumMod val="75000"/>
                  </a:schemeClr>
                </a:solidFill>
              </a:rPr>
              <a:t>არაშენდაში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 სასმელი წყლის სისტემის რეაბილიტაცია;</a:t>
            </a:r>
          </a:p>
          <a:p>
            <a:pPr marL="342900" indent="-342900">
              <a:buAutoNum type="arabicPeriod"/>
            </a:pP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გორში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, ბარნოვის ქუჩის  (გურამიშვილიდან რომელაშვილების  ქუჩამდე) </a:t>
            </a:r>
            <a:r>
              <a:rPr lang="ka-GE" sz="1400" b="1" dirty="0" err="1">
                <a:solidFill>
                  <a:schemeClr val="accent1">
                    <a:lumMod val="75000"/>
                  </a:schemeClr>
                </a:solidFill>
              </a:rPr>
              <a:t>რებილიტაცია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buAutoNum type="arabicPeriod"/>
            </a:pP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გორში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, გორგასალის ქუჩის რეაბილიტაცია;</a:t>
            </a:r>
          </a:p>
          <a:p>
            <a:pPr marL="342900" indent="-342900">
              <a:buAutoNum type="arabicPeriod"/>
            </a:pP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გორში, კახნიაშვილის ქუჩის  რეაბილიტაცია;</a:t>
            </a:r>
          </a:p>
          <a:p>
            <a:pPr marL="342900" indent="-342900">
              <a:buAutoNum type="arabicPeriod"/>
            </a:pP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კარალეთის დევნილთა დასახლებაში შიდა გზების რეაბილიტაცია</a:t>
            </a: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buAutoNum type="arabicPeriod"/>
            </a:pP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ჭონქაძის ქუჩაზე ახალი 7 </a:t>
            </a:r>
            <a:r>
              <a:rPr lang="ka-GE" sz="1400" b="1" dirty="0" err="1" smtClean="0">
                <a:solidFill>
                  <a:schemeClr val="accent1">
                    <a:lumMod val="75000"/>
                  </a:schemeClr>
                </a:solidFill>
              </a:rPr>
              <a:t>ბრიგადიოანი</a:t>
            </a: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ka-GE" sz="1400" b="1" dirty="0" err="1" smtClean="0">
                <a:solidFill>
                  <a:schemeClr val="accent1">
                    <a:lumMod val="75000"/>
                  </a:schemeClr>
                </a:solidFill>
              </a:rPr>
              <a:t>სასაწრაფო</a:t>
            </a: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 სამედიცინო დახმარების მშენებლობა;</a:t>
            </a:r>
            <a:endParaRPr lang="ka-GE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გორში - კარალეთის დევნილთა დასახლებიდან გამავალი </a:t>
            </a:r>
            <a:r>
              <a:rPr lang="ka-GE" sz="1400" b="1" dirty="0" err="1">
                <a:solidFill>
                  <a:schemeClr val="accent1">
                    <a:lumMod val="75000"/>
                  </a:schemeClr>
                </a:solidFill>
              </a:rPr>
              <a:t>საკანალიზაციო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 ქსელის; რეაბილიტაცია და გამწმენდი ნაგებობის მოწყობა; </a:t>
            </a:r>
          </a:p>
          <a:p>
            <a:pPr marL="342900" indent="-342900">
              <a:buAutoNum type="arabicPeriod"/>
            </a:pP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გორში ელექტროფიკაციის დასახლებაში </a:t>
            </a:r>
            <a:r>
              <a:rPr lang="ka-GE" sz="1400" b="1" dirty="0" err="1">
                <a:solidFill>
                  <a:schemeClr val="accent1">
                    <a:lumMod val="75000"/>
                  </a:schemeClr>
                </a:solidFill>
              </a:rPr>
              <a:t>საკანალიზაციო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 ქსელისა  და გამწმენდი ნაგებობის მოწყობა</a:t>
            </a: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buAutoNum type="arabicPeriod"/>
            </a:pP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 გაგრძელდება რკინიგზის სადგურის დასახლებაში საბავშვო ბაღის მშენებლობა</a:t>
            </a:r>
            <a:endParaRPr lang="ka-GE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ka-GE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ka-GE" b="1" dirty="0" smtClean="0">
                <a:solidFill>
                  <a:schemeClr val="accent1">
                    <a:lumMod val="75000"/>
                  </a:schemeClr>
                </a:solidFill>
              </a:rPr>
              <a:t>მუნიციპალური განვითარების ფონდი</a:t>
            </a:r>
          </a:p>
          <a:p>
            <a:endParaRPr lang="ka-GE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მეჯვრისხევის  </a:t>
            </a: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საბავშვო ბაღის მშენებლობა</a:t>
            </a: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buFontTx/>
              <a:buAutoNum type="arabicPeriod"/>
            </a:pPr>
            <a:r>
              <a:rPr lang="ka-GE" sz="1400" b="1" dirty="0">
                <a:solidFill>
                  <a:schemeClr val="accent1">
                    <a:lumMod val="75000"/>
                  </a:schemeClr>
                </a:solidFill>
              </a:rPr>
              <a:t>ერგნეთ-მეღვრეკისი  საბავშვო ბაღის მშენებლობა;</a:t>
            </a:r>
          </a:p>
          <a:p>
            <a:pPr marL="342900" indent="-342900">
              <a:buAutoNum type="arabicPeriod"/>
            </a:pP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გორში, კომბინატის დასახლებაში საბავშვო ბაღის მშენებლობა;</a:t>
            </a:r>
          </a:p>
          <a:p>
            <a:pPr marL="342900" indent="-342900">
              <a:buAutoNum type="arabicPeriod"/>
            </a:pP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ოკუპირებული ტერიტორიის მოსაზღვრე 11  სოფელში წყალმომარაგების  სიტემის მოწყობა-რეაბილიტაცია;</a:t>
            </a:r>
          </a:p>
          <a:p>
            <a:pPr marL="342900" indent="-342900">
              <a:buAutoNum type="arabicPeriod"/>
            </a:pPr>
            <a:r>
              <a:rPr lang="ka-GE" sz="1400" b="1" dirty="0" smtClean="0">
                <a:solidFill>
                  <a:schemeClr val="accent1">
                    <a:lumMod val="75000"/>
                  </a:schemeClr>
                </a:solidFill>
              </a:rPr>
              <a:t>სამეფო ქუჩის რეაბილიტაცია;</a:t>
            </a:r>
            <a:endParaRPr lang="ka-GE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1436534"/>
              </p:ext>
            </p:extLst>
          </p:nvPr>
        </p:nvGraphicFramePr>
        <p:xfrm>
          <a:off x="142844" y="285728"/>
          <a:ext cx="8858312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5334000" y="5029200"/>
            <a:ext cx="3667156" cy="1796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https://www.facebook.com/CityHallofGori/</a:t>
            </a:r>
          </a:p>
          <a:p>
            <a:r>
              <a:rPr lang="en-US" altLang="en-US" b="1" dirty="0">
                <a:solidFill>
                  <a:schemeClr val="bg1"/>
                </a:solidFill>
              </a:rPr>
              <a:t>E-mail – </a:t>
            </a:r>
            <a:r>
              <a:rPr lang="en-US" altLang="en-US" b="1" dirty="0">
                <a:solidFill>
                  <a:schemeClr val="bg1"/>
                </a:solidFill>
                <a:hlinkClick r:id="rId7"/>
              </a:rPr>
              <a:t>info@gori.gov.ge</a:t>
            </a:r>
            <a:endParaRPr lang="en-US" altLang="en-US" b="1" dirty="0">
              <a:solidFill>
                <a:schemeClr val="bg1"/>
              </a:solidFill>
            </a:endParaRPr>
          </a:p>
          <a:p>
            <a:r>
              <a:rPr lang="en-US" altLang="en-US" b="1" dirty="0">
                <a:solidFill>
                  <a:schemeClr val="bg1"/>
                </a:solidFill>
              </a:rPr>
              <a:t>www. Gori.gov.ge</a:t>
            </a:r>
            <a:endParaRPr lang="ka-GE" altLang="en-US" b="1" dirty="0">
              <a:solidFill>
                <a:schemeClr val="bg1"/>
              </a:solidFill>
            </a:endParaRPr>
          </a:p>
          <a:p>
            <a:r>
              <a:rPr lang="ka-GE" altLang="en-US" b="1" dirty="0">
                <a:solidFill>
                  <a:schemeClr val="bg1"/>
                </a:solidFill>
              </a:rPr>
              <a:t>გორი. </a:t>
            </a:r>
            <a:r>
              <a:rPr lang="ka-GE" altLang="en-US" b="1" dirty="0" err="1">
                <a:solidFill>
                  <a:schemeClr val="bg1"/>
                </a:solidFill>
              </a:rPr>
              <a:t>გრ.ფერაძის</a:t>
            </a:r>
            <a:r>
              <a:rPr lang="ka-GE" altLang="en-US" b="1" dirty="0">
                <a:solidFill>
                  <a:schemeClr val="bg1"/>
                </a:solidFill>
              </a:rPr>
              <a:t> N5 ,  1400 </a:t>
            </a:r>
            <a:endParaRPr lang="en-US" altLang="en-US" b="1" dirty="0">
              <a:solidFill>
                <a:schemeClr val="bg1"/>
              </a:solidFill>
            </a:endParaRPr>
          </a:p>
          <a:p>
            <a:r>
              <a:rPr lang="en-US" b="1" dirty="0"/>
              <a:t>Gori, N5 Gr. </a:t>
            </a:r>
            <a:r>
              <a:rPr lang="en-US" b="1" dirty="0" err="1"/>
              <a:t>Peradze</a:t>
            </a:r>
            <a:r>
              <a:rPr lang="en-US" b="1" dirty="0"/>
              <a:t> </a:t>
            </a:r>
            <a:r>
              <a:rPr lang="en-US" b="1" dirty="0" err="1"/>
              <a:t>Str</a:t>
            </a:r>
            <a:r>
              <a:rPr lang="ka-GE" b="1" dirty="0"/>
              <a:t>, 1400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304800"/>
            <a:ext cx="4495800" cy="76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a-GE" sz="1600" dirty="0" smtClean="0"/>
              <a:t>განყოფილების ორგანიზებით მოეწყო მოსახლეობასთან შეხვედრები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962297" y="1489164"/>
            <a:ext cx="4495800" cy="838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a-GE" sz="1600" dirty="0" smtClean="0"/>
              <a:t>მოქალაქეთა ჩართულობის ხელშეწყობის მიზნით, შეიქმნა მერის მრჩეველთა საბჭო.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4343400" y="2754085"/>
            <a:ext cx="4495800" cy="76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a-GE" sz="1600" dirty="0" smtClean="0"/>
              <a:t>მომზადდა მერის  100 დღის ანგარიში 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304800" y="4156166"/>
            <a:ext cx="4419600" cy="1066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a-GE" sz="1600" dirty="0"/>
              <a:t>მერი საზოგადოების </a:t>
            </a:r>
            <a:r>
              <a:rPr lang="ka-GE" sz="1600" dirty="0" smtClean="0"/>
              <a:t>კითხვებს  თვეში </a:t>
            </a:r>
            <a:r>
              <a:rPr lang="ka-GE" sz="1600" dirty="0"/>
              <a:t>ერთხელ </a:t>
            </a:r>
            <a:r>
              <a:rPr lang="ka-GE" sz="1600" dirty="0" smtClean="0"/>
              <a:t>პირდაპირ ეთერში პასუხობს </a:t>
            </a:r>
            <a:r>
              <a:rPr lang="ka-GE" sz="1600" dirty="0"/>
              <a:t>სოციალურ </a:t>
            </a:r>
            <a:r>
              <a:rPr lang="ka-GE" sz="1600" dirty="0" smtClean="0"/>
              <a:t>ქსელში, “</a:t>
            </a:r>
            <a:r>
              <a:rPr lang="ka-GE" sz="1600" dirty="0" err="1" smtClean="0"/>
              <a:t>ლაივსტრიმის</a:t>
            </a:r>
            <a:r>
              <a:rPr lang="ka-GE" sz="1600" dirty="0" smtClean="0"/>
              <a:t>” პროგრამის საშუალებით. </a:t>
            </a:r>
            <a:endParaRPr lang="en-US" sz="1600" dirty="0"/>
          </a:p>
        </p:txBody>
      </p:sp>
      <p:pic>
        <p:nvPicPr>
          <p:cNvPr id="70657" name="Picture 1" descr="C:\Users\sopio.nozadze\Desktop\28337146_1629648107118247_5243765463935715504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516085"/>
            <a:ext cx="31242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0658" name="Picture 2" descr="C:\Users\sopio.nozadze\Desktop\32202784_1705908752825515_5747307570859606016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288" y="2427515"/>
            <a:ext cx="23622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0659" name="Picture 3" descr="C:\Users\sopio.nozadze\Desktop\37905942_1807619102654479_7209208000538476544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70115"/>
            <a:ext cx="2971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304800" y="5344887"/>
            <a:ext cx="5153297" cy="13019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ka-GE" sz="1400" dirty="0" smtClean="0"/>
              <a:t>    განყოფილება </a:t>
            </a:r>
            <a:r>
              <a:rPr lang="ka-GE" sz="1400" dirty="0"/>
              <a:t>დაინტერესებულ პირებს </a:t>
            </a:r>
            <a:r>
              <a:rPr lang="en-US" sz="1400" dirty="0" smtClean="0"/>
              <a:t>24 </a:t>
            </a:r>
            <a:r>
              <a:rPr lang="ka-GE" sz="1400" dirty="0" smtClean="0"/>
              <a:t>საათის განმავლობაში აწვდის </a:t>
            </a:r>
            <a:r>
              <a:rPr lang="ka-GE" sz="1400" dirty="0"/>
              <a:t>ინფორმაციას “ერთი ფანჯრის” </a:t>
            </a:r>
            <a:r>
              <a:rPr lang="ka-GE" sz="1400" dirty="0" smtClean="0"/>
              <a:t>პრინციპით  </a:t>
            </a:r>
            <a:endParaRPr lang="ka-GE" sz="1400" dirty="0"/>
          </a:p>
          <a:p>
            <a:pPr>
              <a:buFont typeface="Wingdings" pitchFamily="2" charset="2"/>
              <a:buChar char="Ø"/>
            </a:pPr>
            <a:r>
              <a:rPr lang="ka-GE" sz="1400" dirty="0"/>
              <a:t>    უზრუნველყოფს ადგილობრივი თვითმმართველი ორგანოსა და თანამდებობის </a:t>
            </a:r>
            <a:r>
              <a:rPr lang="ka-GE" sz="1400" dirty="0" smtClean="0"/>
              <a:t>პირების საქმიანობას საჯაროობას</a:t>
            </a:r>
            <a:endParaRPr lang="ka-GE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2964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36" name="Picture 4" descr="C:\Users\sopio.nozadze\Desktop\New folder (2)\30656837_1678711338878590_217423112929504696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4572000"/>
            <a:ext cx="1981200" cy="1676400"/>
          </a:xfrm>
          <a:prstGeom prst="rect">
            <a:avLst/>
          </a:prstGeom>
          <a:noFill/>
        </p:spPr>
      </p:pic>
      <p:pic>
        <p:nvPicPr>
          <p:cNvPr id="69637" name="Picture 5" descr="C:\Users\sopio.nozadze\Desktop\New folder (2)\43172470_1903339076415814_2745002805344337920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572000"/>
            <a:ext cx="3200400" cy="2133600"/>
          </a:xfrm>
          <a:prstGeom prst="rect">
            <a:avLst/>
          </a:prstGeom>
          <a:noFill/>
        </p:spPr>
      </p:pic>
      <p:pic>
        <p:nvPicPr>
          <p:cNvPr id="69638" name="Picture 6" descr="C:\Users\sopio.nozadze\Desktop\New folder (2)\41863940_1880250778724644_5868782792317337600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676400"/>
            <a:ext cx="3352800" cy="2138363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14400" y="381000"/>
            <a:ext cx="7848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/>
              <a:t>განყოფილების  ორგანიზებით გაიმართა  </a:t>
            </a:r>
            <a:r>
              <a:rPr lang="ka-GE" dirty="0" err="1" smtClean="0"/>
              <a:t>დონაციის</a:t>
            </a:r>
            <a:r>
              <a:rPr lang="ka-GE" dirty="0" smtClean="0"/>
              <a:t>, გამწვანებისა და  დასუფთავების  აქციები</a:t>
            </a:r>
            <a:endParaRPr lang="en-US" dirty="0" smtClean="0"/>
          </a:p>
        </p:txBody>
      </p:sp>
      <p:pic>
        <p:nvPicPr>
          <p:cNvPr id="69639" name="Picture 7" descr="C:\Users\sopio.nozadze\Desktop\30688636_1678699302213127_158492453656771967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447800"/>
            <a:ext cx="4572000" cy="2895600"/>
          </a:xfrm>
          <a:prstGeom prst="rect">
            <a:avLst/>
          </a:prstGeom>
          <a:noFill/>
        </p:spPr>
      </p:pic>
      <p:pic>
        <p:nvPicPr>
          <p:cNvPr id="69640" name="Picture 8" descr="C:\Users\sopio.nozadze\Desktop\32267104_1706846219398435_3475242800096739328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114800"/>
            <a:ext cx="3352800" cy="228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33500" y="79586"/>
            <a:ext cx="6858000" cy="6442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000" b="1" dirty="0" smtClean="0"/>
              <a:t>შესყიდვების განყოფილების მიერ განხორციელდა: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52400" y="2242226"/>
            <a:ext cx="8686800" cy="29289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a-GE" b="1" dirty="0" smtClean="0"/>
          </a:p>
          <a:p>
            <a:pPr algn="ctr"/>
            <a:endParaRPr lang="ka-GE" b="1" dirty="0" smtClean="0"/>
          </a:p>
          <a:p>
            <a:pPr algn="ctr"/>
            <a:r>
              <a:rPr lang="ka-GE" b="1" dirty="0" smtClean="0"/>
              <a:t>გამარტივებული ელექტრონული ტენდერი</a:t>
            </a:r>
          </a:p>
          <a:p>
            <a:pPr algn="ctr"/>
            <a:endParaRPr lang="ka-GE" b="1" dirty="0" smtClean="0"/>
          </a:p>
          <a:p>
            <a:pPr algn="ctr"/>
            <a:r>
              <a:rPr lang="ka-GE" dirty="0" smtClean="0"/>
              <a:t>147 </a:t>
            </a:r>
            <a:r>
              <a:rPr lang="ka-GE" dirty="0"/>
              <a:t>ელექტრონული ტენდერი </a:t>
            </a:r>
          </a:p>
          <a:p>
            <a:pPr algn="ctr"/>
            <a:r>
              <a:rPr lang="ka-GE" dirty="0" smtClean="0"/>
              <a:t> </a:t>
            </a:r>
            <a:r>
              <a:rPr lang="ka-GE" b="1" dirty="0"/>
              <a:t>21 737 103 </a:t>
            </a:r>
            <a:r>
              <a:rPr lang="ka-GE" b="1" dirty="0" smtClean="0"/>
              <a:t> ლარი</a:t>
            </a:r>
          </a:p>
          <a:p>
            <a:pPr algn="ctr"/>
            <a:endParaRPr lang="ka-GE" b="1" dirty="0" smtClean="0"/>
          </a:p>
          <a:p>
            <a:pPr algn="ctr"/>
            <a:r>
              <a:rPr lang="ka-GE" dirty="0" smtClean="0"/>
              <a:t>100 ხელშეკრულება</a:t>
            </a:r>
          </a:p>
          <a:p>
            <a:pPr algn="ctr"/>
            <a:r>
              <a:rPr lang="ka-GE" dirty="0" smtClean="0"/>
              <a:t>ეკონომია</a:t>
            </a:r>
            <a:r>
              <a:rPr lang="ka-GE" b="1" dirty="0" smtClean="0"/>
              <a:t> </a:t>
            </a:r>
            <a:r>
              <a:rPr lang="ka-GE" b="1" dirty="0"/>
              <a:t>- 1 125 271 </a:t>
            </a:r>
            <a:r>
              <a:rPr lang="ka-GE" dirty="0" smtClean="0"/>
              <a:t> ლარი</a:t>
            </a:r>
          </a:p>
          <a:p>
            <a:pPr lvl="0"/>
            <a:endParaRPr lang="ka-GE" dirty="0" smtClean="0"/>
          </a:p>
          <a:p>
            <a:pPr algn="ctr"/>
            <a:endParaRPr lang="ka-GE" dirty="0" smtClean="0"/>
          </a:p>
          <a:p>
            <a:pPr algn="ctr"/>
            <a:endParaRPr lang="ka-GE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1562100" y="5410200"/>
            <a:ext cx="6400800" cy="1219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/>
              <a:t>კონსოლიდირებული ტენდერი</a:t>
            </a:r>
          </a:p>
          <a:p>
            <a:pPr algn="ctr"/>
            <a:r>
              <a:rPr lang="ka-GE" dirty="0" smtClean="0"/>
              <a:t>21 </a:t>
            </a:r>
            <a:r>
              <a:rPr lang="ka-GE" dirty="0"/>
              <a:t>ხელშეკრულება </a:t>
            </a:r>
            <a:endParaRPr lang="ka-GE" dirty="0" smtClean="0"/>
          </a:p>
          <a:p>
            <a:pPr algn="ctr"/>
            <a:r>
              <a:rPr lang="ka-GE" b="1" dirty="0" smtClean="0"/>
              <a:t>275 </a:t>
            </a:r>
            <a:r>
              <a:rPr lang="ka-GE" b="1" dirty="0"/>
              <a:t>919 </a:t>
            </a:r>
            <a:r>
              <a:rPr lang="ka-GE" b="1" dirty="0" smtClean="0"/>
              <a:t>ლარი</a:t>
            </a:r>
            <a:endParaRPr lang="ka-GE" dirty="0" smtClean="0"/>
          </a:p>
          <a:p>
            <a:pPr algn="ctr">
              <a:buFont typeface="Wingdings" pitchFamily="2" charset="2"/>
              <a:buChar char="Ø"/>
            </a:pPr>
            <a:endParaRPr lang="en-US" b="1" dirty="0"/>
          </a:p>
        </p:txBody>
      </p:sp>
      <p:sp>
        <p:nvSpPr>
          <p:cNvPr id="2" name="Rounded Rectangle 1"/>
          <p:cNvSpPr/>
          <p:nvPr/>
        </p:nvSpPr>
        <p:spPr>
          <a:xfrm>
            <a:off x="1752600" y="857799"/>
            <a:ext cx="6019800" cy="12389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/>
              <a:t>გამარტივებული შესყიდვა</a:t>
            </a:r>
          </a:p>
          <a:p>
            <a:pPr algn="ctr"/>
            <a:r>
              <a:rPr lang="en-US" dirty="0"/>
              <a:t>        </a:t>
            </a:r>
            <a:r>
              <a:rPr lang="en-US" b="1" dirty="0" smtClean="0"/>
              <a:t>395 </a:t>
            </a:r>
            <a:r>
              <a:rPr lang="en-US" b="1" dirty="0"/>
              <a:t>665 </a:t>
            </a:r>
            <a:r>
              <a:rPr lang="en-US" dirty="0"/>
              <a:t> </a:t>
            </a:r>
            <a:r>
              <a:rPr lang="ka-GE" b="1" dirty="0"/>
              <a:t>ლარი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3935</TotalTime>
  <Words>1941</Words>
  <Application>Microsoft Office PowerPoint</Application>
  <PresentationFormat>On-screen Show (4:3)</PresentationFormat>
  <Paragraphs>484</Paragraphs>
  <Slides>63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AcadMtavr</vt:lpstr>
      <vt:lpstr>Arial</vt:lpstr>
      <vt:lpstr>Calibri</vt:lpstr>
      <vt:lpstr>Sylfaen</vt:lpstr>
      <vt:lpstr>Times New Roman</vt:lpstr>
      <vt:lpstr>Wingdings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 წელს დაფინანსებული პროექტები:</vt:lpstr>
      <vt:lpstr>2018 წელს დაფინანსებული პროექტები:</vt:lpstr>
      <vt:lpstr>PowerPoint Presentation</vt:lpstr>
      <vt:lpstr>PowerPoint Presentation</vt:lpstr>
      <vt:lpstr>PowerPoint Presentation</vt:lpstr>
      <vt:lpstr>PowerPoint Presentation</vt:lpstr>
      <vt:lpstr>ტრანსპორტი</vt:lpstr>
      <vt:lpstr>PowerPoint Presentation</vt:lpstr>
      <vt:lpstr>500 ლარი  ფულადი ჯილდო სტუდენტებს </vt:lpstr>
      <vt:lpstr>PowerPoint Presentation</vt:lpstr>
      <vt:lpstr>ფხვენისში, ქვემო ხვითსა და ტინისხიდში გაიხსნა ახალი საბავშვო ბაგა - ბაღები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გორის მუნიციპალიტეტის გამგეობის 6 თვის ანგარიში  (აგვისტო-იანვარი )</dc:title>
  <dc:creator>win7</dc:creator>
  <cp:lastModifiedBy>Natia Khachiuri</cp:lastModifiedBy>
  <cp:revision>648</cp:revision>
  <dcterms:created xsi:type="dcterms:W3CDTF">2006-08-16T00:00:00Z</dcterms:created>
  <dcterms:modified xsi:type="dcterms:W3CDTF">2019-01-04T08:46:18Z</dcterms:modified>
</cp:coreProperties>
</file>